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510" r:id="rId2"/>
    <p:sldId id="560" r:id="rId3"/>
    <p:sldId id="561" r:id="rId4"/>
    <p:sldId id="562" r:id="rId5"/>
    <p:sldId id="563" r:id="rId6"/>
    <p:sldId id="263" r:id="rId7"/>
    <p:sldId id="264" r:id="rId8"/>
    <p:sldId id="265" r:id="rId9"/>
    <p:sldId id="266" r:id="rId10"/>
    <p:sldId id="564" r:id="rId11"/>
    <p:sldId id="565" r:id="rId12"/>
    <p:sldId id="269" r:id="rId13"/>
    <p:sldId id="566" r:id="rId14"/>
    <p:sldId id="567" r:id="rId15"/>
    <p:sldId id="554" r:id="rId16"/>
    <p:sldId id="351" r:id="rId17"/>
    <p:sldId id="258" r:id="rId18"/>
    <p:sldId id="259" r:id="rId19"/>
    <p:sldId id="267" r:id="rId20"/>
    <p:sldId id="278" r:id="rId21"/>
    <p:sldId id="279" r:id="rId22"/>
    <p:sldId id="280" r:id="rId23"/>
    <p:sldId id="281" r:id="rId24"/>
    <p:sldId id="282" r:id="rId25"/>
    <p:sldId id="287" r:id="rId26"/>
    <p:sldId id="317" r:id="rId27"/>
    <p:sldId id="555" r:id="rId28"/>
    <p:sldId id="556" r:id="rId29"/>
    <p:sldId id="558" r:id="rId30"/>
    <p:sldId id="557" r:id="rId31"/>
    <p:sldId id="318" r:id="rId32"/>
    <p:sldId id="319" r:id="rId33"/>
    <p:sldId id="55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 Howe" initials="BH" lastIdx="1" clrIdx="0"/>
  <p:cmAuthor id="2" name="An Yan"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A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62" autoAdjust="0"/>
    <p:restoredTop sz="86327"/>
  </p:normalViewPr>
  <p:slideViewPr>
    <p:cSldViewPr snapToGrid="0">
      <p:cViewPr varScale="1">
        <p:scale>
          <a:sx n="110" d="100"/>
          <a:sy n="110" d="100"/>
        </p:scale>
        <p:origin x="1568" y="168"/>
      </p:cViewPr>
      <p:guideLst/>
    </p:cSldViewPr>
  </p:slideViewPr>
  <p:outlineViewPr>
    <p:cViewPr>
      <p:scale>
        <a:sx n="33" d="100"/>
        <a:sy n="33" d="100"/>
      </p:scale>
      <p:origin x="0" y="-14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1-20T19:18:04.874" idx="1">
    <p:pos x="6000" y="0"/>
    <p:text>a map of mse</p:text>
  </p:cm>
  <p:cm authorId="2" dt="2018-11-20T19:21:17.551" idx="2">
    <p:pos x="6000" y="100"/>
    <p:text>plot time series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6129F-DD06-407E-860E-E8C4F9F930CC}" type="datetimeFigureOut">
              <a:rPr lang="en-CA" smtClean="0"/>
              <a:t>2019-07-12</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7221E-57ED-4141-B68E-983F8AFD1C78}" type="slidenum">
              <a:rPr lang="en-CA" smtClean="0"/>
              <a:t>‹#›</a:t>
            </a:fld>
            <a:endParaRPr lang="en-CA"/>
          </a:p>
        </p:txBody>
      </p:sp>
    </p:spTree>
    <p:extLst>
      <p:ext uri="{BB962C8B-B14F-4D97-AF65-F5344CB8AC3E}">
        <p14:creationId xmlns:p14="http://schemas.microsoft.com/office/powerpoint/2010/main" val="331241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Take bikeshare as an example, people without smart phones are not able to access the services.  Underestimation of bike demand for these groups may result in insufficient bike supply to them, which can produce a feedback loop: racial and income disparities are misinterpreted by the model as lack of demand, reinforcing reduced access to services. </a:t>
            </a:r>
            <a:endParaRPr/>
          </a:p>
          <a:p>
            <a:pPr marL="0" lvl="0" indent="0" algn="l" rtl="0">
              <a:spcBef>
                <a:spcPts val="0"/>
              </a:spcBef>
              <a:spcAft>
                <a:spcPts val="0"/>
              </a:spcAft>
              <a:buNone/>
            </a:pPr>
            <a:endParaRPr/>
          </a:p>
        </p:txBody>
      </p:sp>
      <p:sp>
        <p:nvSpPr>
          <p:cNvPr id="192" name="Google Shape;19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87305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 designed a network based on 1D, 2D, and 3D convolutional layers. I use 3D information such as historical bikeshare demand, 2D input such as elevation and bike lanes, and 1D features such as temperature to train separate sub models and then fuse them together to make the final prediction. </a:t>
            </a:r>
            <a:endParaRPr/>
          </a:p>
          <a:p>
            <a:pPr marL="0" lvl="0" indent="0" algn="l" rtl="0">
              <a:spcBef>
                <a:spcPts val="0"/>
              </a:spcBef>
              <a:spcAft>
                <a:spcPts val="0"/>
              </a:spcAft>
              <a:buNone/>
            </a:pPr>
            <a:endParaRPr/>
          </a:p>
        </p:txBody>
      </p:sp>
      <p:sp>
        <p:nvSpPr>
          <p:cNvPr id="332" name="Google Shape;33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578366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results showed that 3D CNN based model outperforms others. </a:t>
            </a:r>
            <a:r>
              <a:rPr lang="en-US" sz="1200">
                <a:solidFill>
                  <a:srgbClr val="FF0000"/>
                </a:solidFill>
                <a:latin typeface="Calibri"/>
                <a:ea typeface="Calibri"/>
                <a:cs typeface="Calibri"/>
                <a:sym typeface="Calibri"/>
              </a:rPr>
              <a:t>LSTM a</a:t>
            </a:r>
            <a:r>
              <a:rPr lang="en-US" sz="1200">
                <a:solidFill>
                  <a:schemeClr val="dk1"/>
                </a:solidFill>
                <a:latin typeface="Calibri"/>
                <a:ea typeface="Calibri"/>
                <a:cs typeface="Calibri"/>
                <a:sym typeface="Calibri"/>
              </a:rPr>
              <a:t>chieves better accuracy than HA and ARIMA, but suffers from inability to learn spatial context. ConvLSTM performs the best among the baselines due to its capability of learning both spatial and temporal information. 3D CNN outperforms ConvLSTM since the 3D CNN architecture is more powerful in terms of capturing strong local spatio-temporal correlations. Furthermore, the incorporation of 1D and 2D features improves accuracy.</a:t>
            </a:r>
            <a:endParaRPr/>
          </a:p>
          <a:p>
            <a:pPr marL="0" lvl="0" indent="0" algn="l" rtl="0">
              <a:spcBef>
                <a:spcPts val="0"/>
              </a:spcBef>
              <a:spcAft>
                <a:spcPts val="0"/>
              </a:spcAft>
              <a:buNone/>
            </a:pPr>
            <a:endParaRPr/>
          </a:p>
        </p:txBody>
      </p:sp>
      <p:sp>
        <p:nvSpPr>
          <p:cNvPr id="396" name="Google Shape;39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419647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summary, STNN models based on ConvLSTM or 3D CNN, generally give better prediction accuracy than RNN or CNN based models. And the use of exogenous features from urban data sources helps prediction accuracy. Nevertheless, the evaluation of various methods is dependent on the specific task and data. </a:t>
            </a:r>
            <a:endParaRPr/>
          </a:p>
        </p:txBody>
      </p:sp>
      <p:sp>
        <p:nvSpPr>
          <p:cNvPr id="406" name="Google Shape;40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932593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Deep learning for mobility is still new, future research can explore many open questions.</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marR="0" lvl="1" indent="0" algn="l" rtl="0">
              <a:lnSpc>
                <a:spcPct val="100000"/>
              </a:lnSpc>
              <a:spcBef>
                <a:spcPts val="0"/>
              </a:spcBef>
              <a:spcAft>
                <a:spcPts val="0"/>
              </a:spcAft>
              <a:buClr>
                <a:schemeClr val="dk1"/>
              </a:buClr>
              <a:buSzPts val="2200"/>
              <a:buFont typeface="Calibri"/>
              <a:buNone/>
            </a:pPr>
            <a:r>
              <a:rPr lang="en-US" sz="2200"/>
              <a:t>Architectures and techniques are needed to better capture long-term spatio-temporal dependencies, address spatial heterogeneity, and deal with sparse data. </a:t>
            </a:r>
            <a:endParaRPr/>
          </a:p>
          <a:p>
            <a:pPr marL="0" lvl="0" indent="0" algn="l" rtl="0">
              <a:spcBef>
                <a:spcPts val="0"/>
              </a:spcBef>
              <a:spcAft>
                <a:spcPts val="0"/>
              </a:spcAft>
              <a:buNone/>
            </a:pPr>
            <a:endParaRPr/>
          </a:p>
        </p:txBody>
      </p:sp>
      <p:sp>
        <p:nvSpPr>
          <p:cNvPr id="413" name="Google Shape;41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590032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Julia </a:t>
            </a:r>
            <a:r>
              <a:rPr lang="mr-IN" baseline="0" dirty="0"/>
              <a:t>–</a:t>
            </a:r>
            <a:r>
              <a:rPr lang="en-US" baseline="0" dirty="0"/>
              <a:t> it would help visually to replace the count column with a bar that shows the magnitude of the count </a:t>
            </a:r>
            <a:r>
              <a:rPr lang="mr-IN" baseline="0" dirty="0"/>
              <a:t>–</a:t>
            </a:r>
            <a:r>
              <a:rPr lang="en-US" baseline="0" dirty="0"/>
              <a:t> round to a 10 and round it</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607935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2254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945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426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7461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Visualization/ statistical tests / normalize /</a:t>
            </a:r>
            <a:endParaRPr sz="1200" b="0" i="0" u="none" strike="noStrike" cap="none">
              <a:solidFill>
                <a:schemeClr val="dk1"/>
              </a:solidFill>
              <a:latin typeface="Arial"/>
              <a:ea typeface="Arial"/>
              <a:cs typeface="Arial"/>
              <a:sym typeface="Arial"/>
            </a:endParaRPr>
          </a:p>
        </p:txBody>
      </p:sp>
      <p:sp>
        <p:nvSpPr>
          <p:cNvPr id="244" name="Google Shape;24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80054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fact, a number of transportation equity studies showed that algorithms or human beings that distribute app-based mobility services may discriminate against certain groups[cite]. For example, influenced by Uber’s pricing algorithm, neighborhoods with more white people experienced higher levels of service quality. For this reason, there is a need to incorporate equity into data-driven algorithms to achieve equitable resource distribution by design.</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Moreover, according to a latest study on bikeshare equity, the usage of bikeshare system is concentrated in high-income and less diverse neighborhoods.  Mobility dataset like this may contain biases. So there is also the need to remove biases from mobility datasets so that the biases do not propagate, if the datasets are about to be released for public use or will be used in machine learning models for future prediction.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At the same time, the emergent field of fairness in machine learning predominantly focuses on cases such as loan distribution, college admission, predictive policing, and online advertising. There is a dearth of research on fairness-aware approaches for urban mobility scenarios.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05" name="Google Shape;2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69194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415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Need to investigate U-dist in a smaller spatial range. </a:t>
            </a:r>
            <a:endParaRPr sz="1200" b="0" i="0" u="none" strike="noStrike" cap="none">
              <a:solidFill>
                <a:schemeClr val="dk1"/>
              </a:solidFill>
              <a:latin typeface="Arial"/>
              <a:ea typeface="Arial"/>
              <a:cs typeface="Arial"/>
              <a:sym typeface="Arial"/>
            </a:endParaRPr>
          </a:p>
        </p:txBody>
      </p:sp>
      <p:sp>
        <p:nvSpPr>
          <p:cNvPr id="267" name="Google Shape;26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311342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82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3237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44c2c3c955_0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44c2c3c955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try last 24 hours to predict next hour </a:t>
            </a:r>
            <a:endParaRPr/>
          </a:p>
          <a:p>
            <a:pPr marL="0" lvl="0" indent="0" algn="l" rtl="0">
              <a:spcBef>
                <a:spcPts val="0"/>
              </a:spcBef>
              <a:spcAft>
                <a:spcPts val="0"/>
              </a:spcAft>
              <a:buNone/>
            </a:pPr>
            <a:r>
              <a:rPr lang="en-US"/>
              <a:t>try attention- model</a:t>
            </a:r>
            <a:endParaRPr/>
          </a:p>
        </p:txBody>
      </p:sp>
      <p:sp>
        <p:nvSpPr>
          <p:cNvPr id="545" name="Google Shape;545;g44c2c3c955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1063640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482a1f55db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482a1f55db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482a1f55db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1361126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488fafa437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488fafa43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try last 24 hours to predict next hour </a:t>
            </a:r>
            <a:endParaRPr/>
          </a:p>
          <a:p>
            <a:pPr marL="0" lvl="0" indent="0" algn="l" rtl="0">
              <a:spcBef>
                <a:spcPts val="0"/>
              </a:spcBef>
              <a:spcAft>
                <a:spcPts val="0"/>
              </a:spcAft>
              <a:buNone/>
            </a:pPr>
            <a:r>
              <a:rPr lang="en-US"/>
              <a:t>try attention- model</a:t>
            </a:r>
            <a:endParaRPr/>
          </a:p>
        </p:txBody>
      </p:sp>
      <p:sp>
        <p:nvSpPr>
          <p:cNvPr id="561" name="Google Shape;561;g488fafa43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2241530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My research sits in the intersection or fairness, urban mobility, and machine learning, that is fairness-aware machine learning methods for urban mobility. This new research direction brings together the core methodologies from spatio-temporal machine learning and fair machine learning, and is examined in the context of transportation equity.</a:t>
            </a:r>
            <a:r>
              <a:rPr lang="en-US"/>
              <a:t>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rest of my talk will focus on these three fields. First, I will talk about how to make accurate predictions for urban mobility tasks using deep learning. Then I will introduce transportation equity with a focus on equity of new mobility services. Lastly, I will talk about how to make fair predictions.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a:p>
          <a:p>
            <a:pPr marL="0" lvl="0" indent="0" algn="l" rtl="0">
              <a:spcBef>
                <a:spcPts val="0"/>
              </a:spcBef>
              <a:spcAft>
                <a:spcPts val="0"/>
              </a:spcAft>
              <a:buNone/>
            </a:pPr>
            <a:endParaRPr/>
          </a:p>
        </p:txBody>
      </p:sp>
      <p:sp>
        <p:nvSpPr>
          <p:cNvPr id="221" name="Google Shape;2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64216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Predicting urban events relies on spatio-temporal methods. </a:t>
            </a:r>
            <a:endParaRPr/>
          </a:p>
        </p:txBody>
      </p:sp>
      <p:sp>
        <p:nvSpPr>
          <p:cNvPr id="244" name="Google Shape;24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800191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Deep learning advantages</a:t>
            </a:r>
            <a:endParaRPr/>
          </a:p>
        </p:txBody>
      </p:sp>
      <p:sp>
        <p:nvSpPr>
          <p:cNvPr id="252" name="Google Shape;25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516873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Suitable for spatially discrete data such as road segments. </a:t>
            </a:r>
            <a:endParaRPr/>
          </a:p>
        </p:txBody>
      </p:sp>
      <p:sp>
        <p:nvSpPr>
          <p:cNvPr id="259" name="Google Shape;25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30210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41630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3D CNN is another structure that can model spatio-temporal dependencies. 2D CNN uses 2D convolution operations to compute features from spatial dimensions. 3D convolution can preserve temporal information as the multiple contiguous frames of input are connected by the 3rd dimension of the</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filters, therefore the output is another 3D tensor containing temporal information.</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In fact, 1D convolution can summarize information along temporal dimension, 2D convolution can summarize information in 2D space, and 3D convolution can learn information from 3D space. </a:t>
            </a:r>
            <a:endParaRPr/>
          </a:p>
          <a:p>
            <a:pPr marL="0" lvl="0" indent="0" algn="l" rtl="0">
              <a:spcBef>
                <a:spcPts val="0"/>
              </a:spcBef>
              <a:spcAft>
                <a:spcPts val="0"/>
              </a:spcAft>
              <a:buNone/>
            </a:pPr>
            <a:endParaRPr/>
          </a:p>
        </p:txBody>
      </p:sp>
      <p:sp>
        <p:nvSpPr>
          <p:cNvPr id="300" name="Google Shape;30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08151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We have looked at RNN-based, CNN-based, and STNN models. Each of them has its own advantages and weaknesses and they can be combined with various data fusion techniques. The adoption of deep learning is still new in urban mobility. it is not well-understood which architectures or combination of techniques are superior than others.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To compare different methods, I will present a case study of predicting dockless bikeshare demand using these methods. The prediction task is to forecast hourly demand for bikes for Seattle based on the demand of last 7 days</a:t>
            </a:r>
            <a:endParaRPr sz="1200">
              <a:solidFill>
                <a:schemeClr val="dk1"/>
              </a:solidFill>
              <a:latin typeface="Calibri"/>
              <a:ea typeface="Calibri"/>
              <a:cs typeface="Calibri"/>
              <a:sym typeface="Calibri"/>
            </a:endParaRPr>
          </a:p>
        </p:txBody>
      </p:sp>
      <p:sp>
        <p:nvSpPr>
          <p:cNvPr id="322" name="Google Shape;32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057742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B11B6AC1-1697-9F4C-8EB5-11D79C23A3EF}" type="datetime1">
              <a:t>7/12/19</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61759963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BACA605-DE54-514C-A7D8-2060EFDBA6AC}" type="datetime1">
              <a:t>7/12/19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2635100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F8375A3-D071-1F44-BA8A-F4FDFE8BC158}" type="datetime1">
              <a:t>7/12/19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12128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 Subheader +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555382" y="1819205"/>
            <a:ext cx="1103781" cy="128481"/>
          </a:xfrm>
          <a:prstGeom prst="rect">
            <a:avLst/>
          </a:prstGeom>
        </p:spPr>
      </p:pic>
      <p:pic>
        <p:nvPicPr>
          <p:cNvPr id="12" name="Picture 11"/>
          <p:cNvPicPr>
            <a:picLocks noChangeAspect="1"/>
          </p:cNvPicPr>
          <p:nvPr userDrawn="1"/>
        </p:nvPicPr>
        <p:blipFill>
          <a:blip r:embed="rId3"/>
          <a:stretch>
            <a:fillRect/>
          </a:stretch>
        </p:blipFill>
        <p:spPr>
          <a:xfrm>
            <a:off x="549032" y="1676237"/>
            <a:ext cx="1103781" cy="128483"/>
          </a:xfrm>
          <a:prstGeom prst="rect">
            <a:avLst/>
          </a:prstGeom>
        </p:spPr>
      </p:pic>
      <p:sp>
        <p:nvSpPr>
          <p:cNvPr id="23" name="Text Placeholder 5"/>
          <p:cNvSpPr>
            <a:spLocks noGrp="1"/>
          </p:cNvSpPr>
          <p:nvPr>
            <p:ph type="body" sz="quarter" idx="10" hasCustomPrompt="1"/>
          </p:nvPr>
        </p:nvSpPr>
        <p:spPr>
          <a:xfrm>
            <a:off x="460375" y="495347"/>
            <a:ext cx="8184662" cy="1322664"/>
          </a:xfrm>
          <a:prstGeom prst="rect">
            <a:avLst/>
          </a:prstGeom>
        </p:spPr>
        <p:txBody>
          <a:bodyPr anchor="b">
            <a:normAutofit/>
          </a:bodyPr>
          <a:lstStyle>
            <a:lvl1pPr marL="0" indent="0">
              <a:lnSpc>
                <a:spcPct val="90000"/>
              </a:lnSpc>
              <a:buNone/>
              <a:defRPr sz="3000" b="0" i="0" baseline="0">
                <a:solidFill>
                  <a:schemeClr val="tx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24" name="Text Placeholder 9"/>
          <p:cNvSpPr>
            <a:spLocks noGrp="1"/>
          </p:cNvSpPr>
          <p:nvPr>
            <p:ph type="body" sz="quarter" idx="11" hasCustomPrompt="1"/>
          </p:nvPr>
        </p:nvSpPr>
        <p:spPr>
          <a:xfrm>
            <a:off x="447923" y="3093653"/>
            <a:ext cx="8197114" cy="3002348"/>
          </a:xfrm>
          <a:prstGeom prst="rect">
            <a:avLst/>
          </a:prstGeom>
        </p:spPr>
        <p:txBody>
          <a:bodyPr/>
          <a:lstStyle>
            <a:lvl1pPr marL="342900" indent="-342900">
              <a:buFont typeface="Lucida Grande"/>
              <a:buChar char="&gt;"/>
              <a:defRPr sz="2400" b="1" i="0" baseline="0">
                <a:solidFill>
                  <a:schemeClr val="tx2"/>
                </a:solidFill>
                <a:latin typeface="Open Sans" charset="0"/>
                <a:ea typeface="Open Sans" charset="0"/>
                <a:cs typeface="Open Sans" charset="0"/>
              </a:defRPr>
            </a:lvl1pPr>
            <a:lvl2pPr>
              <a:defRPr sz="2000" b="1" i="0" baseline="0">
                <a:solidFill>
                  <a:schemeClr val="tx2"/>
                </a:solidFill>
                <a:latin typeface="Open Sans" charset="0"/>
                <a:ea typeface="Open Sans" charset="0"/>
                <a:cs typeface="Open Sans" charset="0"/>
              </a:defRPr>
            </a:lvl2pPr>
            <a:lvl3pPr marL="1143000" indent="-228600">
              <a:buSzPct val="100000"/>
              <a:buFont typeface="Lucida Grande"/>
              <a:buChar char="&gt;"/>
              <a:defRPr sz="1800" b="1" i="0" baseline="0">
                <a:solidFill>
                  <a:schemeClr val="tx2"/>
                </a:solidFill>
                <a:latin typeface="Open Sans" charset="0"/>
                <a:ea typeface="Open Sans" charset="0"/>
                <a:cs typeface="Open Sans" charset="0"/>
              </a:defRPr>
            </a:lvl3pPr>
            <a:lvl4pPr>
              <a:defRPr sz="1600" b="1" i="0" baseline="0">
                <a:solidFill>
                  <a:schemeClr val="tx2"/>
                </a:solidFill>
                <a:latin typeface="Open Sans" charset="0"/>
                <a:ea typeface="Open Sans" charset="0"/>
                <a:cs typeface="Open Sans" charset="0"/>
              </a:defRPr>
            </a:lvl4pPr>
            <a:lvl5pPr marL="2057400" indent="-228600">
              <a:buFont typeface="Lucida Grande"/>
              <a:buChar char="&gt;"/>
              <a:defRPr sz="1400" b="1" i="0" baseline="0">
                <a:solidFill>
                  <a:schemeClr val="tx2"/>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5" name="Text Placeholder 5"/>
          <p:cNvSpPr>
            <a:spLocks noGrp="1"/>
          </p:cNvSpPr>
          <p:nvPr>
            <p:ph type="body" sz="quarter" idx="12" hasCustomPrompt="1"/>
          </p:nvPr>
        </p:nvSpPr>
        <p:spPr>
          <a:xfrm>
            <a:off x="460375" y="2307557"/>
            <a:ext cx="8184662" cy="548228"/>
          </a:xfrm>
          <a:prstGeom prst="rect">
            <a:avLst/>
          </a:prstGeom>
        </p:spPr>
        <p:txBody>
          <a:bodyPr>
            <a:noAutofit/>
          </a:bodyPr>
          <a:lstStyle>
            <a:lvl1pPr marL="0" indent="0">
              <a:lnSpc>
                <a:spcPct val="90000"/>
              </a:lnSpc>
              <a:buNone/>
              <a:defRPr sz="2400" b="0" i="0" baseline="0">
                <a:solidFill>
                  <a:schemeClr val="tx2"/>
                </a:solidFill>
                <a:latin typeface="Uni Sans" charset="0"/>
                <a:ea typeface="Uni Sans" charset="0"/>
                <a:cs typeface="Uni Sans"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24 PT.)</a:t>
            </a:r>
          </a:p>
        </p:txBody>
      </p:sp>
      <p:pic>
        <p:nvPicPr>
          <p:cNvPr id="10" name="Picture 9" descr="W Logo_Purple_2685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3" name="Picture 12" descr="ischool-primary-purple-01.png"/>
          <p:cNvPicPr>
            <a:picLocks noChangeAspect="1"/>
          </p:cNvPicPr>
          <p:nvPr userDrawn="1"/>
        </p:nvPicPr>
        <p:blipFill>
          <a:blip r:embed="rId5"/>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469288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1" y="1828800"/>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A0549100-CA27-4D47-8D3B-A4672F1C29C8}" type="datetime1">
              <a:t>7/12/19</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79019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304B0FE-86C6-744A-A8A3-BDF9168142D7}" type="datetime1">
              <a:t>7/12/19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68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614EBDD-FC87-C34E-9418-1BBC59FE12B6}" type="datetime1">
              <a:t>7/12/19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18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AE84ED6C-7B1A-474C-8B2F-B6F8DAC3E959}" type="datetime1">
              <a:t>7/12/19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932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F98DBAB-A687-6543-9844-00A723E3E228}" type="datetime1">
              <a:t>7/12/19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607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1E0851B-79A1-E246-AF4C-E5F49DC28E4A}" type="datetime1">
              <a:t>7/12/19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71197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8F1BD66-8023-8443-A91D-4C92700BB91B}" type="datetime1">
              <a:t>7/12/19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54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5DCFC3F-1C5A-CD49-843F-2297035757E2}" type="datetime1">
              <a:t>7/12/19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58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90F801E3-5C4A-7D4E-9474-4CEE600B4E51}" type="datetime1">
              <a:t>7/12/19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Bill Howe, UW</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extLst>
      <p:ext uri="{BB962C8B-B14F-4D97-AF65-F5344CB8AC3E}">
        <p14:creationId xmlns:p14="http://schemas.microsoft.com/office/powerpoint/2010/main" val="1254686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dt="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docs.trb.org/prp/13-1862.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washingtonpost.com/news/wonk/wp/2016/03/10/uber-seems-to-offer-better-service-in-areas-with-more-white-people-that-raises-some-tough-questions/?utm_term=.f2460b236f4f" TargetMode="External"/><Relationship Id="rId3" Type="http://schemas.openxmlformats.org/officeDocument/2006/relationships/image" Target="../media/image12.png"/><Relationship Id="rId7" Type="http://schemas.openxmlformats.org/officeDocument/2006/relationships/hyperlink" Target="https://www.washingtonpost.com/express/2019/03/05/do-bikeshare-programs-worsen-travel-disparities-poor/?utm_term=.fe53c50af35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506.04214"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www.tensorflow.org/api_docs/python/tf/contrib/rnn/ConvLSTMCel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1EC6-8813-4149-9BD5-53B6BF9528FB}"/>
              </a:ext>
            </a:extLst>
          </p:cNvPr>
          <p:cNvSpPr>
            <a:spLocks noGrp="1"/>
          </p:cNvSpPr>
          <p:nvPr>
            <p:ph type="ctrTitle"/>
          </p:nvPr>
        </p:nvSpPr>
        <p:spPr/>
        <p:txBody>
          <a:bodyPr/>
          <a:lstStyle/>
          <a:p>
            <a:r>
              <a:rPr lang="en-US" dirty="0"/>
              <a:t>Neural Methods for Urban Analytics</a:t>
            </a:r>
          </a:p>
        </p:txBody>
      </p:sp>
      <p:sp>
        <p:nvSpPr>
          <p:cNvPr id="3" name="Subtitle 2">
            <a:extLst>
              <a:ext uri="{FF2B5EF4-FFF2-40B4-BE49-F238E27FC236}">
                <a16:creationId xmlns:a16="http://schemas.microsoft.com/office/drawing/2014/main" id="{B8942501-28E0-2244-8246-C36959B59D71}"/>
              </a:ext>
            </a:extLst>
          </p:cNvPr>
          <p:cNvSpPr>
            <a:spLocks noGrp="1"/>
          </p:cNvSpPr>
          <p:nvPr>
            <p:ph type="subTitle" idx="1"/>
          </p:nvPr>
        </p:nvSpPr>
        <p:spPr/>
        <p:txBody>
          <a:bodyPr/>
          <a:lstStyle/>
          <a:p>
            <a:r>
              <a:rPr lang="en-US" dirty="0"/>
              <a:t>Urban Analytics Summer School</a:t>
            </a:r>
          </a:p>
          <a:p>
            <a:endParaRPr lang="en-US" dirty="0"/>
          </a:p>
          <a:p>
            <a:r>
              <a:rPr lang="en-US" dirty="0"/>
              <a:t>Bill Howe</a:t>
            </a:r>
          </a:p>
        </p:txBody>
      </p:sp>
      <p:sp>
        <p:nvSpPr>
          <p:cNvPr id="4" name="Footer Placeholder 3">
            <a:extLst>
              <a:ext uri="{FF2B5EF4-FFF2-40B4-BE49-F238E27FC236}">
                <a16:creationId xmlns:a16="http://schemas.microsoft.com/office/drawing/2014/main" id="{81EC41E6-604E-FC45-BB72-F1825CF9B12D}"/>
              </a:ext>
            </a:extLst>
          </p:cNvPr>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Frutiger 55 Roman"/>
                <a:ea typeface="ＭＳ Ｐゴシック" charset="-128"/>
              </a:rPr>
              <a:t>Bill Howe, UW</a:t>
            </a:r>
          </a:p>
        </p:txBody>
      </p:sp>
      <p:sp>
        <p:nvSpPr>
          <p:cNvPr id="5" name="Slide Number Placeholder 4">
            <a:extLst>
              <a:ext uri="{FF2B5EF4-FFF2-40B4-BE49-F238E27FC236}">
                <a16:creationId xmlns:a16="http://schemas.microsoft.com/office/drawing/2014/main" id="{48E087A9-8296-FA40-B070-AF7BF9158806}"/>
              </a:ext>
            </a:extLst>
          </p:cNvPr>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92883AC-E72C-294B-86D2-A63D5043FD85}" type="slidenum">
              <a:rPr kumimoji="0" lang="en-US" sz="1200" b="0" i="0" u="none" strike="noStrike" kern="1200" cap="none" spc="0" normalizeH="0" baseline="0" noProof="0" smtClean="0">
                <a:ln>
                  <a:noFill/>
                </a:ln>
                <a:solidFill>
                  <a:srgbClr val="FFFFFF"/>
                </a:solidFill>
                <a:effectLst/>
                <a:uLnTx/>
                <a:uFillTx/>
                <a:latin typeface="Frutiger 55 Roman"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FFFFFF"/>
              </a:solidFill>
              <a:effectLst/>
              <a:uLnTx/>
              <a:uFillTx/>
              <a:latin typeface="Frutiger 55 Roman" charset="0"/>
              <a:ea typeface="ＭＳ Ｐゴシック" charset="0"/>
            </a:endParaRPr>
          </a:p>
        </p:txBody>
      </p:sp>
    </p:spTree>
    <p:extLst>
      <p:ext uri="{BB962C8B-B14F-4D97-AF65-F5344CB8AC3E}">
        <p14:creationId xmlns:p14="http://schemas.microsoft.com/office/powerpoint/2010/main" val="118396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799810" y="1031917"/>
            <a:ext cx="7800179"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3600"/>
            </a:pPr>
            <a:r>
              <a:rPr lang="en-US" sz="2700" b="1" dirty="0"/>
              <a:t>Urban Data Science: </a:t>
            </a:r>
            <a:r>
              <a:rPr lang="en-US" sz="2700" b="1" dirty="0" err="1"/>
              <a:t>Spatio</a:t>
            </a:r>
            <a:r>
              <a:rPr lang="en-US" sz="2700" b="1" dirty="0"/>
              <a:t>-temporal Neural Network </a:t>
            </a:r>
            <a:endParaRPr sz="2700" dirty="0"/>
          </a:p>
        </p:txBody>
      </p:sp>
      <p:pic>
        <p:nvPicPr>
          <p:cNvPr id="325" name="Google Shape;325;p36"/>
          <p:cNvPicPr preferRelativeResize="0"/>
          <p:nvPr/>
        </p:nvPicPr>
        <p:blipFill rotWithShape="1">
          <a:blip r:embed="rId3">
            <a:alphaModFix/>
          </a:blip>
          <a:srcRect/>
          <a:stretch/>
        </p:blipFill>
        <p:spPr>
          <a:xfrm>
            <a:off x="578031" y="2325283"/>
            <a:ext cx="3958772" cy="2918030"/>
          </a:xfrm>
          <a:prstGeom prst="rect">
            <a:avLst/>
          </a:prstGeom>
          <a:noFill/>
          <a:ln>
            <a:noFill/>
          </a:ln>
        </p:spPr>
      </p:pic>
      <p:sp>
        <p:nvSpPr>
          <p:cNvPr id="326" name="Google Shape;326;p36"/>
          <p:cNvSpPr/>
          <p:nvPr/>
        </p:nvSpPr>
        <p:spPr>
          <a:xfrm>
            <a:off x="650619" y="1868813"/>
            <a:ext cx="4422125"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Dockless bikeshare demand prediction</a:t>
            </a:r>
            <a:endParaRPr b="1">
              <a:solidFill>
                <a:schemeClr val="dk1"/>
              </a:solidFill>
              <a:latin typeface="Calibri"/>
              <a:ea typeface="Calibri"/>
              <a:cs typeface="Calibri"/>
              <a:sym typeface="Calibri"/>
            </a:endParaRPr>
          </a:p>
        </p:txBody>
      </p:sp>
      <p:sp>
        <p:nvSpPr>
          <p:cNvPr id="327" name="Google Shape;327;p36"/>
          <p:cNvSpPr/>
          <p:nvPr/>
        </p:nvSpPr>
        <p:spPr>
          <a:xfrm>
            <a:off x="1627816" y="5230320"/>
            <a:ext cx="2776544" cy="346249"/>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Data preprocessing</a:t>
            </a:r>
            <a:endParaRPr>
              <a:solidFill>
                <a:schemeClr val="dk1"/>
              </a:solidFill>
              <a:latin typeface="Calibri"/>
              <a:ea typeface="Calibri"/>
              <a:cs typeface="Calibri"/>
              <a:sym typeface="Calibri"/>
            </a:endParaRPr>
          </a:p>
        </p:txBody>
      </p:sp>
      <p:sp>
        <p:nvSpPr>
          <p:cNvPr id="328" name="Google Shape;328;p36"/>
          <p:cNvSpPr/>
          <p:nvPr/>
        </p:nvSpPr>
        <p:spPr>
          <a:xfrm>
            <a:off x="5035732" y="2498467"/>
            <a:ext cx="3855176" cy="2993127"/>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Arial"/>
                <a:ea typeface="Arial"/>
                <a:cs typeface="Arial"/>
                <a:sym typeface="Arial"/>
              </a:rPr>
              <a:t>Forecast </a:t>
            </a:r>
            <a:r>
              <a:rPr lang="en-US" b="1">
                <a:solidFill>
                  <a:schemeClr val="dk1"/>
                </a:solidFill>
                <a:latin typeface="Arial"/>
                <a:ea typeface="Arial"/>
                <a:cs typeface="Arial"/>
                <a:sym typeface="Arial"/>
              </a:rPr>
              <a:t>hourly demand from  1km by 1km regions </a:t>
            </a:r>
            <a:r>
              <a:rPr lang="en-US">
                <a:solidFill>
                  <a:schemeClr val="dk1"/>
                </a:solidFill>
                <a:latin typeface="Arial"/>
                <a:ea typeface="Arial"/>
                <a:cs typeface="Arial"/>
                <a:sym typeface="Arial"/>
              </a:rPr>
              <a:t>based on demand of last 7 days</a:t>
            </a:r>
            <a:r>
              <a:rPr lang="en-US" b="1">
                <a:solidFill>
                  <a:schemeClr val="dk1"/>
                </a:solidFill>
                <a:latin typeface="Arial"/>
                <a:ea typeface="Arial"/>
                <a:cs typeface="Arial"/>
                <a:sym typeface="Arial"/>
              </a:rPr>
              <a:t>. </a:t>
            </a:r>
            <a:endParaRPr>
              <a:solidFill>
                <a:schemeClr val="dk1"/>
              </a:solidFill>
              <a:latin typeface="Calibri"/>
              <a:ea typeface="Calibri"/>
              <a:cs typeface="Calibri"/>
              <a:sym typeface="Calibri"/>
            </a:endParaRPr>
          </a:p>
          <a:p>
            <a:pPr>
              <a:spcBef>
                <a:spcPts val="1200"/>
              </a:spcBef>
            </a:pPr>
            <a:r>
              <a:rPr lang="en-US">
                <a:solidFill>
                  <a:schemeClr val="dk1"/>
                </a:solidFill>
                <a:latin typeface="Arial"/>
                <a:ea typeface="Arial"/>
                <a:cs typeface="Arial"/>
                <a:sym typeface="Arial"/>
              </a:rPr>
              <a:t>This information is useful for bike operators to design bike reposition strategy. A fine-grained prediction is more desired than a coarse-grained (daily demand in a neighborhood) when it comes to action in real-time. </a:t>
            </a:r>
            <a:br>
              <a:rPr lang="en-US">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2506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7"/>
          <p:cNvPicPr preferRelativeResize="0"/>
          <p:nvPr/>
        </p:nvPicPr>
        <p:blipFill rotWithShape="1">
          <a:blip r:embed="rId3">
            <a:alphaModFix/>
          </a:blip>
          <a:srcRect/>
          <a:stretch/>
        </p:blipFill>
        <p:spPr>
          <a:xfrm>
            <a:off x="593742" y="1068634"/>
            <a:ext cx="557725" cy="875024"/>
          </a:xfrm>
          <a:prstGeom prst="rect">
            <a:avLst/>
          </a:prstGeom>
          <a:noFill/>
          <a:ln>
            <a:noFill/>
          </a:ln>
        </p:spPr>
      </p:pic>
      <p:pic>
        <p:nvPicPr>
          <p:cNvPr id="335" name="Google Shape;335;p37"/>
          <p:cNvPicPr preferRelativeResize="0"/>
          <p:nvPr/>
        </p:nvPicPr>
        <p:blipFill rotWithShape="1">
          <a:blip r:embed="rId4">
            <a:alphaModFix/>
          </a:blip>
          <a:srcRect/>
          <a:stretch/>
        </p:blipFill>
        <p:spPr>
          <a:xfrm>
            <a:off x="94609" y="4403512"/>
            <a:ext cx="1451070" cy="880749"/>
          </a:xfrm>
          <a:prstGeom prst="rect">
            <a:avLst/>
          </a:prstGeom>
          <a:noFill/>
          <a:ln>
            <a:noFill/>
          </a:ln>
        </p:spPr>
      </p:pic>
      <p:sp>
        <p:nvSpPr>
          <p:cNvPr id="336" name="Google Shape;336;p37"/>
          <p:cNvSpPr/>
          <p:nvPr/>
        </p:nvSpPr>
        <p:spPr>
          <a:xfrm>
            <a:off x="1810684" y="1531463"/>
            <a:ext cx="723122" cy="897261"/>
          </a:xfrm>
          <a:prstGeom prst="cube">
            <a:avLst>
              <a:gd name="adj" fmla="val 25000"/>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37" name="Google Shape;337;p37"/>
          <p:cNvSpPr txBox="1"/>
          <p:nvPr/>
        </p:nvSpPr>
        <p:spPr>
          <a:xfrm>
            <a:off x="1437737" y="2513395"/>
            <a:ext cx="1933751"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 W , time steps , m]</a:t>
            </a:r>
            <a:endParaRPr sz="1350"/>
          </a:p>
        </p:txBody>
      </p:sp>
      <p:sp>
        <p:nvSpPr>
          <p:cNvPr id="338" name="Google Shape;338;p37"/>
          <p:cNvSpPr/>
          <p:nvPr/>
        </p:nvSpPr>
        <p:spPr>
          <a:xfrm>
            <a:off x="1939248" y="3089742"/>
            <a:ext cx="569516" cy="716507"/>
          </a:xfrm>
          <a:prstGeom prst="rect">
            <a:avLst/>
          </a:prstGeom>
          <a:solidFill>
            <a:schemeClr val="accent5"/>
          </a:solidFill>
          <a:ln w="15875" cap="flat" cmpd="sng">
            <a:solidFill>
              <a:srgbClr val="2D633C"/>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39" name="Google Shape;339;p37"/>
          <p:cNvSpPr txBox="1"/>
          <p:nvPr/>
        </p:nvSpPr>
        <p:spPr>
          <a:xfrm>
            <a:off x="1658695" y="3929468"/>
            <a:ext cx="87201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,n]</a:t>
            </a:r>
            <a:endParaRPr sz="1350"/>
          </a:p>
        </p:txBody>
      </p:sp>
      <p:sp>
        <p:nvSpPr>
          <p:cNvPr id="340" name="Google Shape;340;p37"/>
          <p:cNvSpPr txBox="1"/>
          <p:nvPr/>
        </p:nvSpPr>
        <p:spPr>
          <a:xfrm>
            <a:off x="1625500" y="5365782"/>
            <a:ext cx="1288334"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[Time steps, k]</a:t>
            </a:r>
            <a:endParaRPr sz="1500">
              <a:solidFill>
                <a:schemeClr val="dk1"/>
              </a:solidFill>
              <a:latin typeface="Times New Roman"/>
              <a:ea typeface="Times New Roman"/>
              <a:cs typeface="Times New Roman"/>
              <a:sym typeface="Times New Roman"/>
            </a:endParaRPr>
          </a:p>
        </p:txBody>
      </p:sp>
      <p:sp>
        <p:nvSpPr>
          <p:cNvPr id="341" name="Google Shape;341;p37"/>
          <p:cNvSpPr/>
          <p:nvPr/>
        </p:nvSpPr>
        <p:spPr>
          <a:xfrm>
            <a:off x="2923965" y="1568032"/>
            <a:ext cx="1232798" cy="644857"/>
          </a:xfrm>
          <a:prstGeom prst="rect">
            <a:avLst/>
          </a:prstGeom>
          <a:solidFill>
            <a:schemeClr val="lt1"/>
          </a:solidFill>
          <a:ln w="158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1500">
                <a:solidFill>
                  <a:schemeClr val="dk1"/>
                </a:solidFill>
                <a:latin typeface="Times New Roman"/>
                <a:ea typeface="Times New Roman"/>
                <a:cs typeface="Times New Roman"/>
                <a:sym typeface="Times New Roman"/>
              </a:rPr>
              <a:t>3D convolutional layers</a:t>
            </a:r>
            <a:endParaRPr sz="1350"/>
          </a:p>
        </p:txBody>
      </p:sp>
      <p:sp>
        <p:nvSpPr>
          <p:cNvPr id="342" name="Google Shape;342;p37"/>
          <p:cNvSpPr/>
          <p:nvPr/>
        </p:nvSpPr>
        <p:spPr>
          <a:xfrm>
            <a:off x="2832417" y="3123716"/>
            <a:ext cx="1189889" cy="644857"/>
          </a:xfrm>
          <a:prstGeom prst="rect">
            <a:avLst/>
          </a:prstGeom>
          <a:solidFill>
            <a:schemeClr val="lt1"/>
          </a:solidFill>
          <a:ln w="158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1500">
                <a:solidFill>
                  <a:schemeClr val="dk1"/>
                </a:solidFill>
                <a:latin typeface="Times New Roman"/>
                <a:ea typeface="Times New Roman"/>
                <a:cs typeface="Times New Roman"/>
                <a:sym typeface="Times New Roman"/>
              </a:rPr>
              <a:t>2D convolutional layers</a:t>
            </a:r>
            <a:endParaRPr sz="1350"/>
          </a:p>
        </p:txBody>
      </p:sp>
      <p:sp>
        <p:nvSpPr>
          <p:cNvPr id="343" name="Google Shape;343;p37"/>
          <p:cNvSpPr/>
          <p:nvPr/>
        </p:nvSpPr>
        <p:spPr>
          <a:xfrm>
            <a:off x="2592625" y="4541874"/>
            <a:ext cx="1189889" cy="644857"/>
          </a:xfrm>
          <a:prstGeom prst="rect">
            <a:avLst/>
          </a:prstGeom>
          <a:solidFill>
            <a:schemeClr val="lt1"/>
          </a:solidFill>
          <a:ln w="158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1500">
                <a:solidFill>
                  <a:schemeClr val="dk1"/>
                </a:solidFill>
                <a:latin typeface="Times New Roman"/>
                <a:ea typeface="Times New Roman"/>
                <a:cs typeface="Times New Roman"/>
                <a:sym typeface="Times New Roman"/>
              </a:rPr>
              <a:t>1D convolutional layers</a:t>
            </a:r>
            <a:endParaRPr sz="1350"/>
          </a:p>
        </p:txBody>
      </p:sp>
      <p:sp>
        <p:nvSpPr>
          <p:cNvPr id="344" name="Google Shape;344;p37"/>
          <p:cNvSpPr/>
          <p:nvPr/>
        </p:nvSpPr>
        <p:spPr>
          <a:xfrm>
            <a:off x="4466546" y="1531294"/>
            <a:ext cx="574447"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45" name="Google Shape;345;p37"/>
          <p:cNvSpPr txBox="1"/>
          <p:nvPr/>
        </p:nvSpPr>
        <p:spPr>
          <a:xfrm>
            <a:off x="4360138" y="2360257"/>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1]</a:t>
            </a:r>
            <a:endParaRPr sz="1350"/>
          </a:p>
        </p:txBody>
      </p:sp>
      <p:sp>
        <p:nvSpPr>
          <p:cNvPr id="346" name="Google Shape;346;p37"/>
          <p:cNvSpPr/>
          <p:nvPr/>
        </p:nvSpPr>
        <p:spPr>
          <a:xfrm>
            <a:off x="4477675" y="3084380"/>
            <a:ext cx="588869"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47" name="Google Shape;347;p37"/>
          <p:cNvSpPr/>
          <p:nvPr/>
        </p:nvSpPr>
        <p:spPr>
          <a:xfrm>
            <a:off x="4720220" y="4506047"/>
            <a:ext cx="562106"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48" name="Google Shape;348;p37"/>
          <p:cNvSpPr/>
          <p:nvPr/>
        </p:nvSpPr>
        <p:spPr>
          <a:xfrm>
            <a:off x="4009379" y="4780206"/>
            <a:ext cx="189495" cy="175449"/>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49" name="Google Shape;349;p37"/>
          <p:cNvSpPr txBox="1"/>
          <p:nvPr/>
        </p:nvSpPr>
        <p:spPr>
          <a:xfrm>
            <a:off x="3857482" y="5121493"/>
            <a:ext cx="650659"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[1,1,1]</a:t>
            </a:r>
            <a:endParaRPr sz="1500">
              <a:solidFill>
                <a:schemeClr val="dk1"/>
              </a:solidFill>
              <a:latin typeface="Times New Roman"/>
              <a:ea typeface="Times New Roman"/>
              <a:cs typeface="Times New Roman"/>
              <a:sym typeface="Times New Roman"/>
            </a:endParaRPr>
          </a:p>
        </p:txBody>
      </p:sp>
      <p:sp>
        <p:nvSpPr>
          <p:cNvPr id="350" name="Google Shape;350;p37"/>
          <p:cNvSpPr/>
          <p:nvPr/>
        </p:nvSpPr>
        <p:spPr>
          <a:xfrm>
            <a:off x="6257467" y="2913566"/>
            <a:ext cx="524670"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51" name="Google Shape;351;p37"/>
          <p:cNvSpPr/>
          <p:nvPr/>
        </p:nvSpPr>
        <p:spPr>
          <a:xfrm>
            <a:off x="6103984" y="3007051"/>
            <a:ext cx="537416"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52" name="Google Shape;352;p37"/>
          <p:cNvSpPr/>
          <p:nvPr/>
        </p:nvSpPr>
        <p:spPr>
          <a:xfrm>
            <a:off x="6005082" y="3087028"/>
            <a:ext cx="504772"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53" name="Google Shape;353;p37"/>
          <p:cNvSpPr/>
          <p:nvPr/>
        </p:nvSpPr>
        <p:spPr>
          <a:xfrm>
            <a:off x="6999752" y="2942931"/>
            <a:ext cx="1051010" cy="644857"/>
          </a:xfrm>
          <a:prstGeom prst="rect">
            <a:avLst/>
          </a:prstGeom>
          <a:solidFill>
            <a:schemeClr val="lt1"/>
          </a:solidFill>
          <a:ln w="158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1500">
                <a:solidFill>
                  <a:schemeClr val="dk1"/>
                </a:solidFill>
                <a:latin typeface="Times New Roman"/>
                <a:ea typeface="Times New Roman"/>
                <a:cs typeface="Times New Roman"/>
                <a:sym typeface="Times New Roman"/>
              </a:rPr>
              <a:t>2D convolutional layers</a:t>
            </a:r>
            <a:endParaRPr sz="1350"/>
          </a:p>
        </p:txBody>
      </p:sp>
      <p:sp>
        <p:nvSpPr>
          <p:cNvPr id="354" name="Google Shape;354;p37"/>
          <p:cNvSpPr/>
          <p:nvPr/>
        </p:nvSpPr>
        <p:spPr>
          <a:xfrm>
            <a:off x="8256472" y="2908369"/>
            <a:ext cx="506291" cy="716507"/>
          </a:xfrm>
          <a:prstGeom prst="rect">
            <a:avLst/>
          </a:prstGeom>
          <a:solidFill>
            <a:schemeClr val="accent3"/>
          </a:solidFill>
          <a:ln w="15875" cap="flat" cmpd="sng">
            <a:solidFill>
              <a:srgbClr val="1D8F94"/>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Calibri"/>
              <a:ea typeface="Calibri"/>
              <a:cs typeface="Calibri"/>
              <a:sym typeface="Calibri"/>
            </a:endParaRPr>
          </a:p>
        </p:txBody>
      </p:sp>
      <p:cxnSp>
        <p:nvCxnSpPr>
          <p:cNvPr id="355" name="Google Shape;355;p37"/>
          <p:cNvCxnSpPr>
            <a:stCxn id="334" idx="5"/>
            <a:endCxn id="348" idx="1"/>
          </p:cNvCxnSpPr>
          <p:nvPr/>
        </p:nvCxnSpPr>
        <p:spPr>
          <a:xfrm>
            <a:off x="3619229" y="4867256"/>
            <a:ext cx="390150" cy="675"/>
          </a:xfrm>
          <a:prstGeom prst="straightConnector1">
            <a:avLst/>
          </a:prstGeom>
          <a:noFill/>
          <a:ln w="12700" cap="flat" cmpd="sng">
            <a:solidFill>
              <a:schemeClr val="accent1"/>
            </a:solidFill>
            <a:prstDash val="solid"/>
            <a:round/>
            <a:headEnd type="none" w="sm" len="sm"/>
            <a:tailEnd type="triangle" w="med" len="med"/>
          </a:ln>
        </p:spPr>
      </p:cxnSp>
      <p:cxnSp>
        <p:nvCxnSpPr>
          <p:cNvPr id="356" name="Google Shape;356;p37"/>
          <p:cNvCxnSpPr>
            <a:stCxn id="348" idx="3"/>
            <a:endCxn id="351" idx="1"/>
          </p:cNvCxnSpPr>
          <p:nvPr/>
        </p:nvCxnSpPr>
        <p:spPr>
          <a:xfrm rot="10800000" flipH="1">
            <a:off x="4198874" y="3365381"/>
            <a:ext cx="1905075" cy="1502550"/>
          </a:xfrm>
          <a:prstGeom prst="straightConnector1">
            <a:avLst/>
          </a:prstGeom>
          <a:noFill/>
          <a:ln w="12700" cap="flat" cmpd="sng">
            <a:solidFill>
              <a:schemeClr val="accent1"/>
            </a:solidFill>
            <a:prstDash val="solid"/>
            <a:round/>
            <a:headEnd type="none" w="sm" len="sm"/>
            <a:tailEnd type="triangle" w="med" len="med"/>
          </a:ln>
        </p:spPr>
      </p:cxnSp>
      <p:cxnSp>
        <p:nvCxnSpPr>
          <p:cNvPr id="357" name="Google Shape;357;p37"/>
          <p:cNvCxnSpPr>
            <a:stCxn id="343" idx="3"/>
            <a:endCxn id="349" idx="1"/>
          </p:cNvCxnSpPr>
          <p:nvPr/>
        </p:nvCxnSpPr>
        <p:spPr>
          <a:xfrm>
            <a:off x="3782513" y="4864301"/>
            <a:ext cx="74925" cy="407250"/>
          </a:xfrm>
          <a:prstGeom prst="straightConnector1">
            <a:avLst/>
          </a:prstGeom>
          <a:noFill/>
          <a:ln w="12700" cap="flat" cmpd="sng">
            <a:solidFill>
              <a:schemeClr val="accent1"/>
            </a:solidFill>
            <a:prstDash val="solid"/>
            <a:round/>
            <a:headEnd type="none" w="sm" len="sm"/>
            <a:tailEnd type="triangle" w="med" len="med"/>
          </a:ln>
        </p:spPr>
      </p:cxnSp>
      <p:cxnSp>
        <p:nvCxnSpPr>
          <p:cNvPr id="358" name="Google Shape;358;p37"/>
          <p:cNvCxnSpPr>
            <a:stCxn id="349" idx="3"/>
            <a:endCxn id="353" idx="1"/>
          </p:cNvCxnSpPr>
          <p:nvPr/>
        </p:nvCxnSpPr>
        <p:spPr>
          <a:xfrm rot="10800000" flipH="1">
            <a:off x="4508141" y="3265434"/>
            <a:ext cx="2491650" cy="2006100"/>
          </a:xfrm>
          <a:prstGeom prst="straightConnector1">
            <a:avLst/>
          </a:prstGeom>
          <a:noFill/>
          <a:ln w="12700" cap="flat" cmpd="sng">
            <a:solidFill>
              <a:schemeClr val="accent1"/>
            </a:solidFill>
            <a:prstDash val="solid"/>
            <a:round/>
            <a:headEnd type="none" w="sm" len="sm"/>
            <a:tailEnd type="triangle" w="med" len="med"/>
          </a:ln>
        </p:spPr>
      </p:cxnSp>
      <p:cxnSp>
        <p:nvCxnSpPr>
          <p:cNvPr id="359" name="Google Shape;359;p37"/>
          <p:cNvCxnSpPr>
            <a:endCxn id="350" idx="1"/>
          </p:cNvCxnSpPr>
          <p:nvPr/>
        </p:nvCxnSpPr>
        <p:spPr>
          <a:xfrm rot="10800000" flipH="1">
            <a:off x="5982517" y="3271819"/>
            <a:ext cx="274950" cy="7200"/>
          </a:xfrm>
          <a:prstGeom prst="straightConnector1">
            <a:avLst/>
          </a:prstGeom>
          <a:noFill/>
          <a:ln w="12700" cap="flat" cmpd="sng">
            <a:solidFill>
              <a:schemeClr val="accent1"/>
            </a:solidFill>
            <a:prstDash val="solid"/>
            <a:round/>
            <a:headEnd type="none" w="sm" len="sm"/>
            <a:tailEnd type="triangle" w="med" len="med"/>
          </a:ln>
        </p:spPr>
      </p:cxnSp>
      <p:cxnSp>
        <p:nvCxnSpPr>
          <p:cNvPr id="360" name="Google Shape;360;p37"/>
          <p:cNvCxnSpPr>
            <a:stCxn id="350" idx="3"/>
            <a:endCxn id="357" idx="1"/>
          </p:cNvCxnSpPr>
          <p:nvPr/>
        </p:nvCxnSpPr>
        <p:spPr>
          <a:xfrm>
            <a:off x="6782137" y="3271819"/>
            <a:ext cx="226800" cy="3600"/>
          </a:xfrm>
          <a:prstGeom prst="straightConnector1">
            <a:avLst/>
          </a:prstGeom>
          <a:noFill/>
          <a:ln w="12700" cap="flat" cmpd="sng">
            <a:solidFill>
              <a:schemeClr val="accent1"/>
            </a:solidFill>
            <a:prstDash val="solid"/>
            <a:round/>
            <a:headEnd type="none" w="sm" len="sm"/>
            <a:tailEnd type="triangle" w="med" len="med"/>
          </a:ln>
        </p:spPr>
      </p:cxnSp>
      <p:cxnSp>
        <p:nvCxnSpPr>
          <p:cNvPr id="361" name="Google Shape;361;p37"/>
          <p:cNvCxnSpPr>
            <a:stCxn id="357" idx="3"/>
            <a:endCxn id="355" idx="1"/>
          </p:cNvCxnSpPr>
          <p:nvPr/>
        </p:nvCxnSpPr>
        <p:spPr>
          <a:xfrm rot="10800000" flipH="1">
            <a:off x="4198874" y="4864331"/>
            <a:ext cx="521325" cy="3600"/>
          </a:xfrm>
          <a:prstGeom prst="straightConnector1">
            <a:avLst/>
          </a:prstGeom>
          <a:noFill/>
          <a:ln w="12700" cap="flat" cmpd="sng">
            <a:solidFill>
              <a:schemeClr val="accent1"/>
            </a:solidFill>
            <a:prstDash val="solid"/>
            <a:round/>
            <a:headEnd type="none" w="sm" len="sm"/>
            <a:tailEnd type="triangle" w="med" len="med"/>
          </a:ln>
        </p:spPr>
      </p:cxnSp>
      <p:cxnSp>
        <p:nvCxnSpPr>
          <p:cNvPr id="362" name="Google Shape;362;p37"/>
          <p:cNvCxnSpPr>
            <a:stCxn id="351" idx="3"/>
            <a:endCxn id="361" idx="1"/>
          </p:cNvCxnSpPr>
          <p:nvPr/>
        </p:nvCxnSpPr>
        <p:spPr>
          <a:xfrm>
            <a:off x="6641400" y="3365304"/>
            <a:ext cx="964125" cy="1555650"/>
          </a:xfrm>
          <a:prstGeom prst="straightConnector1">
            <a:avLst/>
          </a:prstGeom>
          <a:noFill/>
          <a:ln w="12700" cap="flat" cmpd="sng">
            <a:solidFill>
              <a:schemeClr val="accent1"/>
            </a:solidFill>
            <a:prstDash val="solid"/>
            <a:round/>
            <a:headEnd type="none" w="sm" len="sm"/>
            <a:tailEnd type="triangle" w="med" len="med"/>
          </a:ln>
        </p:spPr>
      </p:cxnSp>
      <p:cxnSp>
        <p:nvCxnSpPr>
          <p:cNvPr id="363" name="Google Shape;363;p37"/>
          <p:cNvCxnSpPr>
            <a:stCxn id="353" idx="3"/>
            <a:endCxn id="361" idx="1"/>
          </p:cNvCxnSpPr>
          <p:nvPr/>
        </p:nvCxnSpPr>
        <p:spPr>
          <a:xfrm>
            <a:off x="8050762" y="3265359"/>
            <a:ext cx="938475" cy="2700"/>
          </a:xfrm>
          <a:prstGeom prst="straightConnector1">
            <a:avLst/>
          </a:prstGeom>
          <a:noFill/>
          <a:ln w="12700" cap="flat" cmpd="sng">
            <a:solidFill>
              <a:schemeClr val="accent1"/>
            </a:solidFill>
            <a:prstDash val="solid"/>
            <a:round/>
            <a:headEnd type="none" w="sm" len="sm"/>
            <a:tailEnd type="triangle" w="med" len="med"/>
          </a:ln>
        </p:spPr>
      </p:cxnSp>
      <p:cxnSp>
        <p:nvCxnSpPr>
          <p:cNvPr id="364" name="Google Shape;364;p37"/>
          <p:cNvCxnSpPr>
            <a:stCxn id="355" idx="3"/>
            <a:endCxn id="361" idx="1"/>
          </p:cNvCxnSpPr>
          <p:nvPr/>
        </p:nvCxnSpPr>
        <p:spPr>
          <a:xfrm rot="10800000" flipH="1">
            <a:off x="5282326" y="3445226"/>
            <a:ext cx="722700" cy="1419075"/>
          </a:xfrm>
          <a:prstGeom prst="straightConnector1">
            <a:avLst/>
          </a:prstGeom>
          <a:noFill/>
          <a:ln w="12700" cap="flat" cmpd="sng">
            <a:solidFill>
              <a:schemeClr val="accent1"/>
            </a:solidFill>
            <a:prstDash val="solid"/>
            <a:round/>
            <a:headEnd type="none" w="sm" len="sm"/>
            <a:tailEnd type="triangle" w="med" len="med"/>
          </a:ln>
        </p:spPr>
      </p:cxnSp>
      <p:cxnSp>
        <p:nvCxnSpPr>
          <p:cNvPr id="365" name="Google Shape;365;p37"/>
          <p:cNvCxnSpPr>
            <a:stCxn id="359" idx="3"/>
            <a:endCxn id="362" idx="1"/>
          </p:cNvCxnSpPr>
          <p:nvPr/>
        </p:nvCxnSpPr>
        <p:spPr>
          <a:xfrm rot="10800000" flipH="1">
            <a:off x="6782138" y="3265293"/>
            <a:ext cx="217575" cy="6525"/>
          </a:xfrm>
          <a:prstGeom prst="straightConnector1">
            <a:avLst/>
          </a:prstGeom>
          <a:noFill/>
          <a:ln w="12700" cap="flat" cmpd="sng">
            <a:solidFill>
              <a:schemeClr val="accent1"/>
            </a:solidFill>
            <a:prstDash val="solid"/>
            <a:round/>
            <a:headEnd type="none" w="sm" len="sm"/>
            <a:tailEnd type="triangle" w="med" len="med"/>
          </a:ln>
        </p:spPr>
      </p:cxnSp>
      <p:cxnSp>
        <p:nvCxnSpPr>
          <p:cNvPr id="366" name="Google Shape;366;p37"/>
          <p:cNvCxnSpPr>
            <a:stCxn id="362" idx="3"/>
            <a:endCxn id="363" idx="1"/>
          </p:cNvCxnSpPr>
          <p:nvPr/>
        </p:nvCxnSpPr>
        <p:spPr>
          <a:xfrm>
            <a:off x="8050762" y="3265359"/>
            <a:ext cx="205650" cy="1350"/>
          </a:xfrm>
          <a:prstGeom prst="straightConnector1">
            <a:avLst/>
          </a:prstGeom>
          <a:noFill/>
          <a:ln w="12700" cap="flat" cmpd="sng">
            <a:solidFill>
              <a:schemeClr val="accent1"/>
            </a:solidFill>
            <a:prstDash val="solid"/>
            <a:round/>
            <a:headEnd type="none" w="sm" len="sm"/>
            <a:tailEnd type="triangle" w="med" len="med"/>
          </a:ln>
        </p:spPr>
      </p:cxnSp>
      <p:sp>
        <p:nvSpPr>
          <p:cNvPr id="367" name="Google Shape;367;p37"/>
          <p:cNvSpPr/>
          <p:nvPr/>
        </p:nvSpPr>
        <p:spPr>
          <a:xfrm>
            <a:off x="1819738" y="3198466"/>
            <a:ext cx="569516" cy="716507"/>
          </a:xfrm>
          <a:prstGeom prst="rect">
            <a:avLst/>
          </a:prstGeom>
          <a:solidFill>
            <a:schemeClr val="accent5"/>
          </a:solidFill>
          <a:ln w="15875" cap="flat" cmpd="sng">
            <a:solidFill>
              <a:srgbClr val="2D633C"/>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pic>
        <p:nvPicPr>
          <p:cNvPr id="368" name="Google Shape;368;p37"/>
          <p:cNvPicPr preferRelativeResize="0"/>
          <p:nvPr/>
        </p:nvPicPr>
        <p:blipFill rotWithShape="1">
          <a:blip r:embed="rId3">
            <a:alphaModFix/>
          </a:blip>
          <a:srcRect/>
          <a:stretch/>
        </p:blipFill>
        <p:spPr>
          <a:xfrm>
            <a:off x="448416" y="1182934"/>
            <a:ext cx="557725" cy="875024"/>
          </a:xfrm>
          <a:prstGeom prst="rect">
            <a:avLst/>
          </a:prstGeom>
          <a:noFill/>
          <a:ln>
            <a:noFill/>
          </a:ln>
        </p:spPr>
      </p:pic>
      <p:pic>
        <p:nvPicPr>
          <p:cNvPr id="369" name="Google Shape;369;p37"/>
          <p:cNvPicPr preferRelativeResize="0"/>
          <p:nvPr/>
        </p:nvPicPr>
        <p:blipFill rotWithShape="1">
          <a:blip r:embed="rId3">
            <a:alphaModFix/>
          </a:blip>
          <a:srcRect/>
          <a:stretch/>
        </p:blipFill>
        <p:spPr>
          <a:xfrm>
            <a:off x="264310" y="1305768"/>
            <a:ext cx="557725" cy="875024"/>
          </a:xfrm>
          <a:prstGeom prst="rect">
            <a:avLst/>
          </a:prstGeom>
          <a:noFill/>
          <a:ln>
            <a:noFill/>
          </a:ln>
        </p:spPr>
      </p:pic>
      <p:pic>
        <p:nvPicPr>
          <p:cNvPr id="370" name="Google Shape;370;p37"/>
          <p:cNvPicPr preferRelativeResize="0"/>
          <p:nvPr/>
        </p:nvPicPr>
        <p:blipFill rotWithShape="1">
          <a:blip r:embed="rId5">
            <a:alphaModFix/>
          </a:blip>
          <a:srcRect l="35467" t="9900" r="30435" b="12742"/>
          <a:stretch/>
        </p:blipFill>
        <p:spPr>
          <a:xfrm>
            <a:off x="401982" y="3045720"/>
            <a:ext cx="661079" cy="999845"/>
          </a:xfrm>
          <a:prstGeom prst="rect">
            <a:avLst/>
          </a:prstGeom>
          <a:noFill/>
          <a:ln>
            <a:noFill/>
          </a:ln>
        </p:spPr>
      </p:pic>
      <p:pic>
        <p:nvPicPr>
          <p:cNvPr id="371" name="Google Shape;371;p37"/>
          <p:cNvPicPr preferRelativeResize="0"/>
          <p:nvPr/>
        </p:nvPicPr>
        <p:blipFill rotWithShape="1">
          <a:blip r:embed="rId5">
            <a:alphaModFix/>
          </a:blip>
          <a:srcRect l="35467" t="9900" r="30435" b="12742"/>
          <a:stretch/>
        </p:blipFill>
        <p:spPr>
          <a:xfrm>
            <a:off x="255092" y="3156890"/>
            <a:ext cx="661079" cy="999845"/>
          </a:xfrm>
          <a:prstGeom prst="rect">
            <a:avLst/>
          </a:prstGeom>
          <a:noFill/>
          <a:ln>
            <a:noFill/>
          </a:ln>
        </p:spPr>
      </p:pic>
      <p:sp>
        <p:nvSpPr>
          <p:cNvPr id="372" name="Google Shape;372;p37"/>
          <p:cNvSpPr txBox="1"/>
          <p:nvPr/>
        </p:nvSpPr>
        <p:spPr>
          <a:xfrm>
            <a:off x="4392154" y="3845479"/>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1]</a:t>
            </a:r>
            <a:endParaRPr sz="1350"/>
          </a:p>
        </p:txBody>
      </p:sp>
      <p:sp>
        <p:nvSpPr>
          <p:cNvPr id="373" name="Google Shape;373;p37"/>
          <p:cNvSpPr txBox="1"/>
          <p:nvPr/>
        </p:nvSpPr>
        <p:spPr>
          <a:xfrm>
            <a:off x="4645261" y="5306645"/>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1]</a:t>
            </a:r>
            <a:endParaRPr sz="1350"/>
          </a:p>
        </p:txBody>
      </p:sp>
      <p:sp>
        <p:nvSpPr>
          <p:cNvPr id="374" name="Google Shape;374;p37"/>
          <p:cNvSpPr txBox="1"/>
          <p:nvPr/>
        </p:nvSpPr>
        <p:spPr>
          <a:xfrm>
            <a:off x="5990907" y="3828493"/>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3]</a:t>
            </a:r>
            <a:endParaRPr sz="1350"/>
          </a:p>
        </p:txBody>
      </p:sp>
      <p:sp>
        <p:nvSpPr>
          <p:cNvPr id="375" name="Google Shape;375;p37"/>
          <p:cNvSpPr txBox="1"/>
          <p:nvPr/>
        </p:nvSpPr>
        <p:spPr>
          <a:xfrm>
            <a:off x="8186209" y="3698113"/>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1]</a:t>
            </a:r>
            <a:endParaRPr sz="1350"/>
          </a:p>
        </p:txBody>
      </p:sp>
      <p:sp>
        <p:nvSpPr>
          <p:cNvPr id="376" name="Google Shape;376;p37"/>
          <p:cNvSpPr txBox="1"/>
          <p:nvPr/>
        </p:nvSpPr>
        <p:spPr>
          <a:xfrm>
            <a:off x="3844154" y="4411631"/>
            <a:ext cx="88509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Duplicate</a:t>
            </a:r>
            <a:endParaRPr sz="1500">
              <a:solidFill>
                <a:schemeClr val="dk1"/>
              </a:solidFill>
              <a:latin typeface="Times New Roman"/>
              <a:ea typeface="Times New Roman"/>
              <a:cs typeface="Times New Roman"/>
              <a:sym typeface="Times New Roman"/>
            </a:endParaRPr>
          </a:p>
        </p:txBody>
      </p:sp>
      <p:sp>
        <p:nvSpPr>
          <p:cNvPr id="377" name="Google Shape;377;p37"/>
          <p:cNvSpPr txBox="1"/>
          <p:nvPr/>
        </p:nvSpPr>
        <p:spPr>
          <a:xfrm>
            <a:off x="1183041" y="857250"/>
            <a:ext cx="2016649" cy="692498"/>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Times New Roman"/>
                <a:ea typeface="Times New Roman"/>
                <a:cs typeface="Times New Roman"/>
                <a:sym typeface="Times New Roman"/>
              </a:rPr>
              <a:t>3D input</a:t>
            </a:r>
            <a:endParaRPr sz="1350"/>
          </a:p>
          <a:p>
            <a:r>
              <a:rPr lang="en-US" sz="1350">
                <a:solidFill>
                  <a:schemeClr val="dk1"/>
                </a:solidFill>
                <a:latin typeface="Times New Roman"/>
                <a:ea typeface="Times New Roman"/>
                <a:cs typeface="Times New Roman"/>
                <a:sym typeface="Times New Roman"/>
              </a:rPr>
              <a:t>e.g, bikeshare demand, crime incidence, etc.</a:t>
            </a:r>
            <a:endParaRPr sz="1350">
              <a:solidFill>
                <a:schemeClr val="dk1"/>
              </a:solidFill>
              <a:latin typeface="Times New Roman"/>
              <a:ea typeface="Times New Roman"/>
              <a:cs typeface="Times New Roman"/>
              <a:sym typeface="Times New Roman"/>
            </a:endParaRPr>
          </a:p>
        </p:txBody>
      </p:sp>
      <p:cxnSp>
        <p:nvCxnSpPr>
          <p:cNvPr id="378" name="Google Shape;378;p37"/>
          <p:cNvCxnSpPr/>
          <p:nvPr/>
        </p:nvCxnSpPr>
        <p:spPr>
          <a:xfrm rot="10800000" flipH="1">
            <a:off x="324306" y="1105470"/>
            <a:ext cx="145327" cy="154929"/>
          </a:xfrm>
          <a:prstGeom prst="straightConnector1">
            <a:avLst/>
          </a:prstGeom>
          <a:noFill/>
          <a:ln w="12700" cap="flat" cmpd="sng">
            <a:solidFill>
              <a:schemeClr val="accent1"/>
            </a:solidFill>
            <a:prstDash val="solid"/>
            <a:round/>
            <a:headEnd type="none" w="sm" len="sm"/>
            <a:tailEnd type="triangle" w="med" len="med"/>
          </a:ln>
        </p:spPr>
      </p:cxnSp>
      <p:sp>
        <p:nvSpPr>
          <p:cNvPr id="379" name="Google Shape;379;p37"/>
          <p:cNvSpPr txBox="1"/>
          <p:nvPr/>
        </p:nvSpPr>
        <p:spPr>
          <a:xfrm>
            <a:off x="134818" y="901049"/>
            <a:ext cx="497925"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Times New Roman"/>
                <a:ea typeface="Times New Roman"/>
                <a:cs typeface="Times New Roman"/>
                <a:sym typeface="Times New Roman"/>
              </a:rPr>
              <a:t>Time</a:t>
            </a:r>
            <a:endParaRPr sz="1500">
              <a:solidFill>
                <a:schemeClr val="dk1"/>
              </a:solidFill>
              <a:latin typeface="Times New Roman"/>
              <a:ea typeface="Times New Roman"/>
              <a:cs typeface="Times New Roman"/>
              <a:sym typeface="Times New Roman"/>
            </a:endParaRPr>
          </a:p>
        </p:txBody>
      </p:sp>
      <p:cxnSp>
        <p:nvCxnSpPr>
          <p:cNvPr id="380" name="Google Shape;380;p37"/>
          <p:cNvCxnSpPr/>
          <p:nvPr/>
        </p:nvCxnSpPr>
        <p:spPr>
          <a:xfrm>
            <a:off x="1262015" y="1568032"/>
            <a:ext cx="557723" cy="410780"/>
          </a:xfrm>
          <a:prstGeom prst="straightConnector1">
            <a:avLst/>
          </a:prstGeom>
          <a:noFill/>
          <a:ln w="12700" cap="flat" cmpd="sng">
            <a:solidFill>
              <a:schemeClr val="accent1"/>
            </a:solidFill>
            <a:prstDash val="solid"/>
            <a:round/>
            <a:headEnd type="none" w="sm" len="sm"/>
            <a:tailEnd type="triangle" w="med" len="med"/>
          </a:ln>
        </p:spPr>
      </p:cxnSp>
      <p:sp>
        <p:nvSpPr>
          <p:cNvPr id="381" name="Google Shape;381;p37"/>
          <p:cNvSpPr txBox="1"/>
          <p:nvPr/>
        </p:nvSpPr>
        <p:spPr>
          <a:xfrm>
            <a:off x="205515" y="2398402"/>
            <a:ext cx="1342198" cy="692498"/>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Times New Roman"/>
                <a:ea typeface="Times New Roman"/>
                <a:cs typeface="Times New Roman"/>
                <a:sym typeface="Times New Roman"/>
              </a:rPr>
              <a:t>2D features</a:t>
            </a:r>
            <a:endParaRPr sz="1350"/>
          </a:p>
          <a:p>
            <a:r>
              <a:rPr lang="en-US" sz="1350">
                <a:solidFill>
                  <a:schemeClr val="dk1"/>
                </a:solidFill>
                <a:latin typeface="Times New Roman"/>
                <a:ea typeface="Times New Roman"/>
                <a:cs typeface="Times New Roman"/>
                <a:sym typeface="Times New Roman"/>
              </a:rPr>
              <a:t>e.g, steep slope and bikelanes</a:t>
            </a:r>
            <a:endParaRPr sz="1350">
              <a:solidFill>
                <a:schemeClr val="dk1"/>
              </a:solidFill>
              <a:latin typeface="Times New Roman"/>
              <a:ea typeface="Times New Roman"/>
              <a:cs typeface="Times New Roman"/>
              <a:sym typeface="Times New Roman"/>
            </a:endParaRPr>
          </a:p>
        </p:txBody>
      </p:sp>
      <p:sp>
        <p:nvSpPr>
          <p:cNvPr id="382" name="Google Shape;382;p37"/>
          <p:cNvSpPr txBox="1"/>
          <p:nvPr/>
        </p:nvSpPr>
        <p:spPr>
          <a:xfrm>
            <a:off x="253713" y="5186731"/>
            <a:ext cx="1291967" cy="484748"/>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Times New Roman"/>
                <a:ea typeface="Times New Roman"/>
                <a:cs typeface="Times New Roman"/>
                <a:sym typeface="Times New Roman"/>
              </a:rPr>
              <a:t>1D features</a:t>
            </a:r>
            <a:endParaRPr sz="1350"/>
          </a:p>
          <a:p>
            <a:r>
              <a:rPr lang="en-US" sz="1350">
                <a:solidFill>
                  <a:schemeClr val="dk1"/>
                </a:solidFill>
                <a:latin typeface="Times New Roman"/>
                <a:ea typeface="Times New Roman"/>
                <a:cs typeface="Times New Roman"/>
                <a:sym typeface="Times New Roman"/>
              </a:rPr>
              <a:t>e.g., temperature</a:t>
            </a:r>
            <a:endParaRPr sz="1350">
              <a:solidFill>
                <a:schemeClr val="dk1"/>
              </a:solidFill>
              <a:latin typeface="Times New Roman"/>
              <a:ea typeface="Times New Roman"/>
              <a:cs typeface="Times New Roman"/>
              <a:sym typeface="Times New Roman"/>
            </a:endParaRPr>
          </a:p>
        </p:txBody>
      </p:sp>
      <p:cxnSp>
        <p:nvCxnSpPr>
          <p:cNvPr id="383" name="Google Shape;383;p37"/>
          <p:cNvCxnSpPr/>
          <p:nvPr/>
        </p:nvCxnSpPr>
        <p:spPr>
          <a:xfrm>
            <a:off x="1063060" y="3545644"/>
            <a:ext cx="635441" cy="7028"/>
          </a:xfrm>
          <a:prstGeom prst="straightConnector1">
            <a:avLst/>
          </a:prstGeom>
          <a:noFill/>
          <a:ln w="12700" cap="flat" cmpd="sng">
            <a:solidFill>
              <a:schemeClr val="accent1"/>
            </a:solidFill>
            <a:prstDash val="solid"/>
            <a:round/>
            <a:headEnd type="none" w="sm" len="sm"/>
            <a:tailEnd type="triangle" w="med" len="med"/>
          </a:ln>
        </p:spPr>
      </p:cxnSp>
      <p:cxnSp>
        <p:nvCxnSpPr>
          <p:cNvPr id="384" name="Google Shape;384;p37"/>
          <p:cNvCxnSpPr>
            <a:stCxn id="335" idx="3"/>
            <a:endCxn id="385" idx="1"/>
          </p:cNvCxnSpPr>
          <p:nvPr/>
        </p:nvCxnSpPr>
        <p:spPr>
          <a:xfrm>
            <a:off x="1545679" y="4843886"/>
            <a:ext cx="479475" cy="29250"/>
          </a:xfrm>
          <a:prstGeom prst="straightConnector1">
            <a:avLst/>
          </a:prstGeom>
          <a:noFill/>
          <a:ln w="12700" cap="flat" cmpd="sng">
            <a:solidFill>
              <a:schemeClr val="accent1"/>
            </a:solidFill>
            <a:prstDash val="solid"/>
            <a:round/>
            <a:headEnd type="none" w="sm" len="sm"/>
            <a:tailEnd type="triangle" w="med" len="med"/>
          </a:ln>
        </p:spPr>
      </p:cxnSp>
      <p:sp>
        <p:nvSpPr>
          <p:cNvPr id="386" name="Google Shape;386;p37"/>
          <p:cNvSpPr txBox="1"/>
          <p:nvPr/>
        </p:nvSpPr>
        <p:spPr>
          <a:xfrm>
            <a:off x="8122975" y="2565664"/>
            <a:ext cx="927177"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Prediction</a:t>
            </a:r>
            <a:endParaRPr sz="1500">
              <a:solidFill>
                <a:schemeClr val="dk1"/>
              </a:solidFill>
              <a:latin typeface="Times New Roman"/>
              <a:ea typeface="Times New Roman"/>
              <a:cs typeface="Times New Roman"/>
              <a:sym typeface="Times New Roman"/>
            </a:endParaRPr>
          </a:p>
        </p:txBody>
      </p:sp>
      <p:sp>
        <p:nvSpPr>
          <p:cNvPr id="387" name="Google Shape;387;p37"/>
          <p:cNvSpPr txBox="1"/>
          <p:nvPr/>
        </p:nvSpPr>
        <p:spPr>
          <a:xfrm>
            <a:off x="5815753" y="2593276"/>
            <a:ext cx="1631697"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Fused feature maps</a:t>
            </a:r>
            <a:endParaRPr sz="1500">
              <a:solidFill>
                <a:schemeClr val="dk1"/>
              </a:solidFill>
              <a:latin typeface="Times New Roman"/>
              <a:ea typeface="Times New Roman"/>
              <a:cs typeface="Times New Roman"/>
              <a:sym typeface="Times New Roman"/>
            </a:endParaRPr>
          </a:p>
        </p:txBody>
      </p:sp>
      <p:sp>
        <p:nvSpPr>
          <p:cNvPr id="388" name="Google Shape;388;p37"/>
          <p:cNvSpPr txBox="1"/>
          <p:nvPr/>
        </p:nvSpPr>
        <p:spPr>
          <a:xfrm>
            <a:off x="5093427" y="3119682"/>
            <a:ext cx="103784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Concat</a:t>
            </a:r>
            <a:endParaRPr sz="1500">
              <a:solidFill>
                <a:schemeClr val="dk1"/>
              </a:solidFill>
              <a:latin typeface="Times New Roman"/>
              <a:ea typeface="Times New Roman"/>
              <a:cs typeface="Times New Roman"/>
              <a:sym typeface="Times New Roman"/>
            </a:endParaRPr>
          </a:p>
        </p:txBody>
      </p:sp>
      <p:sp>
        <p:nvSpPr>
          <p:cNvPr id="389" name="Google Shape;389;p37"/>
          <p:cNvSpPr txBox="1"/>
          <p:nvPr/>
        </p:nvSpPr>
        <p:spPr>
          <a:xfrm>
            <a:off x="5643704" y="911143"/>
            <a:ext cx="3381316" cy="1454244"/>
          </a:xfrm>
          <a:prstGeom prst="rect">
            <a:avLst/>
          </a:prstGeom>
          <a:no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a:solidFill>
                  <a:schemeClr val="dk1"/>
                </a:solidFill>
                <a:latin typeface="Times New Roman"/>
                <a:ea typeface="Times New Roman"/>
                <a:cs typeface="Times New Roman"/>
                <a:sym typeface="Times New Roman"/>
              </a:rPr>
              <a:t>Use 1D, 2D, and 3D urban features to predict bikeshare demand in an end-to-end network. m, n, k are the number of 3D, 2D, and 1D features, respectively.</a:t>
            </a:r>
            <a:endParaRPr>
              <a:solidFill>
                <a:schemeClr val="dk1"/>
              </a:solidFill>
              <a:latin typeface="Times New Roman"/>
              <a:ea typeface="Times New Roman"/>
              <a:cs typeface="Times New Roman"/>
              <a:sym typeface="Times New Roman"/>
            </a:endParaRPr>
          </a:p>
        </p:txBody>
      </p:sp>
      <p:grpSp>
        <p:nvGrpSpPr>
          <p:cNvPr id="390" name="Google Shape;390;p37"/>
          <p:cNvGrpSpPr/>
          <p:nvPr/>
        </p:nvGrpSpPr>
        <p:grpSpPr>
          <a:xfrm>
            <a:off x="2025045" y="4458945"/>
            <a:ext cx="292702" cy="826892"/>
            <a:chOff x="2630654" y="4972082"/>
            <a:chExt cx="390269" cy="1102522"/>
          </a:xfrm>
        </p:grpSpPr>
        <p:sp>
          <p:nvSpPr>
            <p:cNvPr id="391" name="Google Shape;391;p37"/>
            <p:cNvSpPr/>
            <p:nvPr/>
          </p:nvSpPr>
          <p:spPr>
            <a:xfrm>
              <a:off x="2790407" y="4972083"/>
              <a:ext cx="77060" cy="1100421"/>
            </a:xfrm>
            <a:prstGeom prst="rect">
              <a:avLst/>
            </a:prstGeom>
            <a:solidFill>
              <a:schemeClr val="accent6"/>
            </a:solidFill>
            <a:ln w="15875" cap="flat" cmpd="sng">
              <a:solidFill>
                <a:srgbClr val="477674"/>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92" name="Google Shape;392;p37"/>
            <p:cNvSpPr/>
            <p:nvPr/>
          </p:nvSpPr>
          <p:spPr>
            <a:xfrm>
              <a:off x="2943863" y="4972082"/>
              <a:ext cx="77060" cy="1100421"/>
            </a:xfrm>
            <a:prstGeom prst="rect">
              <a:avLst/>
            </a:prstGeom>
            <a:solidFill>
              <a:schemeClr val="accent6"/>
            </a:solidFill>
            <a:ln w="15875" cap="flat" cmpd="sng">
              <a:solidFill>
                <a:srgbClr val="477674"/>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85" name="Google Shape;385;p37"/>
            <p:cNvSpPr/>
            <p:nvPr/>
          </p:nvSpPr>
          <p:spPr>
            <a:xfrm>
              <a:off x="2630654" y="4974183"/>
              <a:ext cx="77060" cy="1100421"/>
            </a:xfrm>
            <a:prstGeom prst="rect">
              <a:avLst/>
            </a:prstGeom>
            <a:solidFill>
              <a:schemeClr val="accent6"/>
            </a:solidFill>
            <a:ln w="15875" cap="flat" cmpd="sng">
              <a:solidFill>
                <a:srgbClr val="477674"/>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grpSp>
    </p:spTree>
    <p:extLst>
      <p:ext uri="{BB962C8B-B14F-4D97-AF65-F5344CB8AC3E}">
        <p14:creationId xmlns:p14="http://schemas.microsoft.com/office/powerpoint/2010/main" val="267509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8"/>
          <p:cNvSpPr txBox="1">
            <a:spLocks noGrp="1"/>
          </p:cNvSpPr>
          <p:nvPr>
            <p:ph type="title"/>
          </p:nvPr>
        </p:nvSpPr>
        <p:spPr>
          <a:xfrm>
            <a:off x="522018" y="978059"/>
            <a:ext cx="7846478"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3600"/>
            </a:pPr>
            <a:r>
              <a:rPr lang="en-US" sz="2700" b="1" dirty="0"/>
              <a:t>Urban Data Science: </a:t>
            </a:r>
            <a:r>
              <a:rPr lang="en-US" sz="2700" b="1" dirty="0" err="1"/>
              <a:t>Spatio</a:t>
            </a:r>
            <a:r>
              <a:rPr lang="en-US" sz="2700" b="1" dirty="0"/>
              <a:t>-temporal Neural Network </a:t>
            </a:r>
            <a:endParaRPr sz="2700" dirty="0"/>
          </a:p>
        </p:txBody>
      </p:sp>
      <p:pic>
        <p:nvPicPr>
          <p:cNvPr id="399" name="Google Shape;399;p38"/>
          <p:cNvPicPr preferRelativeResize="0"/>
          <p:nvPr/>
        </p:nvPicPr>
        <p:blipFill rotWithShape="1">
          <a:blip r:embed="rId3">
            <a:alphaModFix/>
          </a:blip>
          <a:srcRect r="32345"/>
          <a:stretch/>
        </p:blipFill>
        <p:spPr>
          <a:xfrm>
            <a:off x="179084" y="2499845"/>
            <a:ext cx="3554875" cy="2290952"/>
          </a:xfrm>
          <a:prstGeom prst="rect">
            <a:avLst/>
          </a:prstGeom>
          <a:noFill/>
          <a:ln>
            <a:noFill/>
          </a:ln>
        </p:spPr>
      </p:pic>
      <p:pic>
        <p:nvPicPr>
          <p:cNvPr id="400" name="Google Shape;400;p38"/>
          <p:cNvPicPr preferRelativeResize="0"/>
          <p:nvPr/>
        </p:nvPicPr>
        <p:blipFill rotWithShape="1">
          <a:blip r:embed="rId4">
            <a:alphaModFix/>
          </a:blip>
          <a:srcRect t="3138"/>
          <a:stretch/>
        </p:blipFill>
        <p:spPr>
          <a:xfrm>
            <a:off x="3873172" y="1872260"/>
            <a:ext cx="4636181" cy="3059009"/>
          </a:xfrm>
          <a:prstGeom prst="rect">
            <a:avLst/>
          </a:prstGeom>
          <a:noFill/>
          <a:ln>
            <a:noFill/>
          </a:ln>
        </p:spPr>
      </p:pic>
      <p:sp>
        <p:nvSpPr>
          <p:cNvPr id="401" name="Google Shape;401;p38"/>
          <p:cNvSpPr/>
          <p:nvPr/>
        </p:nvSpPr>
        <p:spPr>
          <a:xfrm>
            <a:off x="4034118" y="4943753"/>
            <a:ext cx="5004184" cy="623248"/>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Ground truth and prediction of Seattle bikeshare demand at 2018-10-06 16:00:00. </a:t>
            </a:r>
            <a:endParaRPr sz="1350"/>
          </a:p>
        </p:txBody>
      </p:sp>
      <p:sp>
        <p:nvSpPr>
          <p:cNvPr id="402" name="Google Shape;402;p38"/>
          <p:cNvSpPr/>
          <p:nvPr/>
        </p:nvSpPr>
        <p:spPr>
          <a:xfrm>
            <a:off x="288917" y="2047030"/>
            <a:ext cx="3445042" cy="300083"/>
          </a:xfrm>
          <a:prstGeom prst="rect">
            <a:avLst/>
          </a:prstGeom>
          <a:noFill/>
          <a:ln>
            <a:noFill/>
          </a:ln>
        </p:spPr>
        <p:txBody>
          <a:bodyPr spcFirstLastPara="1" wrap="square" lIns="68569" tIns="34275" rIns="68569" bIns="34275" anchor="t" anchorCtr="0">
            <a:noAutofit/>
          </a:bodyPr>
          <a:lstStyle/>
          <a:p>
            <a:pPr algn="ctr"/>
            <a:r>
              <a:rPr lang="en-US" sz="1500">
                <a:solidFill>
                  <a:schemeClr val="dk1"/>
                </a:solidFill>
                <a:latin typeface="Calibri"/>
                <a:ea typeface="Calibri"/>
                <a:cs typeface="Calibri"/>
                <a:sym typeface="Calibri"/>
              </a:rPr>
              <a:t>Accuracy comparison of different methods</a:t>
            </a:r>
            <a:endParaRPr sz="15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768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9"/>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 Summary of Methods</a:t>
            </a:r>
            <a:endParaRPr/>
          </a:p>
        </p:txBody>
      </p:sp>
      <p:graphicFrame>
        <p:nvGraphicFramePr>
          <p:cNvPr id="409" name="Google Shape;409;p39"/>
          <p:cNvGraphicFramePr/>
          <p:nvPr/>
        </p:nvGraphicFramePr>
        <p:xfrm>
          <a:off x="296228" y="1821727"/>
          <a:ext cx="8597269" cy="3889502"/>
        </p:xfrm>
        <a:graphic>
          <a:graphicData uri="http://schemas.openxmlformats.org/drawingml/2006/table">
            <a:tbl>
              <a:tblPr firstRow="1" bandRow="1">
                <a:noFill/>
              </a:tblPr>
              <a:tblGrid>
                <a:gridCol w="1234969">
                  <a:extLst>
                    <a:ext uri="{9D8B030D-6E8A-4147-A177-3AD203B41FA5}">
                      <a16:colId xmlns:a16="http://schemas.microsoft.com/office/drawing/2014/main" val="20000"/>
                    </a:ext>
                  </a:extLst>
                </a:gridCol>
                <a:gridCol w="3624900">
                  <a:extLst>
                    <a:ext uri="{9D8B030D-6E8A-4147-A177-3AD203B41FA5}">
                      <a16:colId xmlns:a16="http://schemas.microsoft.com/office/drawing/2014/main" val="20001"/>
                    </a:ext>
                  </a:extLst>
                </a:gridCol>
                <a:gridCol w="3737400">
                  <a:extLst>
                    <a:ext uri="{9D8B030D-6E8A-4147-A177-3AD203B41FA5}">
                      <a16:colId xmlns:a16="http://schemas.microsoft.com/office/drawing/2014/main" val="20002"/>
                    </a:ext>
                  </a:extLst>
                </a:gridCol>
              </a:tblGrid>
              <a:tr h="414750">
                <a:tc>
                  <a:txBody>
                    <a:bodyPr/>
                    <a:lstStyle/>
                    <a:p>
                      <a:pPr marL="0" marR="0" lvl="0" indent="0" algn="l" rtl="0">
                        <a:spcBef>
                          <a:spcPts val="0"/>
                        </a:spcBef>
                        <a:spcAft>
                          <a:spcPts val="0"/>
                        </a:spcAft>
                        <a:buNone/>
                      </a:pPr>
                      <a:endParaRPr sz="1700"/>
                    </a:p>
                  </a:txBody>
                  <a:tcPr marL="68588" marR="68588" marT="34294" marB="34294">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Strengths</a:t>
                      </a:r>
                      <a:endParaRPr sz="1800"/>
                    </a:p>
                  </a:txBody>
                  <a:tcPr marL="68588" marR="68588" marT="34294" marB="34294">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Weaknesses</a:t>
                      </a:r>
                      <a:endParaRPr sz="1800"/>
                    </a:p>
                  </a:txBody>
                  <a:tcPr marL="68588" marR="68588" marT="34294" marB="34294">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82988">
                <a:tc>
                  <a:txBody>
                    <a:bodyPr/>
                    <a:lstStyle/>
                    <a:p>
                      <a:pPr marL="0" marR="0" lvl="0" indent="0" algn="l" rtl="0">
                        <a:spcBef>
                          <a:spcPts val="0"/>
                        </a:spcBef>
                        <a:spcAft>
                          <a:spcPts val="0"/>
                        </a:spcAft>
                        <a:buNone/>
                      </a:pPr>
                      <a:r>
                        <a:rPr lang="en-US" sz="1700" b="1"/>
                        <a:t>RNN-based methods</a:t>
                      </a:r>
                      <a:endParaRPr sz="1700" b="1"/>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Can model complex temporal dependencies</a:t>
                      </a:r>
                      <a:endParaRPr sz="1400"/>
                    </a:p>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Suited for spatially discrete data</a:t>
                      </a:r>
                      <a:endParaRPr sz="1800"/>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Cannot capture very long time dependencies</a:t>
                      </a:r>
                      <a:endParaRPr sz="1400"/>
                    </a:p>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Need extra treatment to capture spatial dependencies</a:t>
                      </a:r>
                      <a:endParaRPr sz="1800"/>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54388">
                <a:tc>
                  <a:txBody>
                    <a:bodyPr/>
                    <a:lstStyle/>
                    <a:p>
                      <a:pPr marL="0" marR="0" lvl="0" indent="0" algn="l" rtl="0">
                        <a:spcBef>
                          <a:spcPts val="0"/>
                        </a:spcBef>
                        <a:spcAft>
                          <a:spcPts val="0"/>
                        </a:spcAft>
                        <a:buNone/>
                      </a:pPr>
                      <a:r>
                        <a:rPr lang="en-US" sz="1700" b="1"/>
                        <a:t>CNN-based methods</a:t>
                      </a:r>
                      <a:endParaRPr sz="1700" b="1"/>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Can capture spatial context</a:t>
                      </a:r>
                      <a:endParaRPr sz="1400"/>
                    </a:p>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Suited for prediction targets that are continuous over space</a:t>
                      </a:r>
                      <a:endParaRPr sz="1800"/>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Need extra treatment to capture temporal dependencies</a:t>
                      </a:r>
                      <a:endParaRPr sz="1400"/>
                    </a:p>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Require image-like data representation</a:t>
                      </a:r>
                      <a:endParaRPr sz="1400"/>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982988">
                <a:tc>
                  <a:txBody>
                    <a:bodyPr/>
                    <a:lstStyle/>
                    <a:p>
                      <a:pPr marL="0" marR="0" lvl="0" indent="0" algn="l" rtl="0">
                        <a:spcBef>
                          <a:spcPts val="0"/>
                        </a:spcBef>
                        <a:spcAft>
                          <a:spcPts val="0"/>
                        </a:spcAft>
                        <a:buNone/>
                      </a:pPr>
                      <a:r>
                        <a:rPr lang="en-US" sz="1700" b="1"/>
                        <a:t>STNN: ConvLSTM</a:t>
                      </a:r>
                      <a:endParaRPr sz="1700" b="1"/>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Can learn spatio-temporal dependencies</a:t>
                      </a:r>
                      <a:endParaRPr sz="1800"/>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Cannot learn very long-term dependencies</a:t>
                      </a:r>
                      <a:endParaRPr sz="1400"/>
                    </a:p>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Cannot learn long-range spatial context</a:t>
                      </a:r>
                      <a:endParaRPr sz="1400"/>
                    </a:p>
                    <a:p>
                      <a:pPr marL="285750" marR="0" lvl="0" indent="-285750" algn="l" rtl="0">
                        <a:lnSpc>
                          <a:spcPct val="100000"/>
                        </a:lnSpc>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Require 3D tensor-like data representation</a:t>
                      </a:r>
                      <a:endParaRPr sz="1400"/>
                    </a:p>
                    <a:p>
                      <a:pPr marL="285750" marR="0" lvl="0" indent="-285750" algn="l" rtl="0">
                        <a:lnSpc>
                          <a:spcPct val="100000"/>
                        </a:lnSpc>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More complex and prone to overfitting</a:t>
                      </a:r>
                      <a:endParaRPr sz="1400"/>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06900">
                <a:tc>
                  <a:txBody>
                    <a:bodyPr/>
                    <a:lstStyle/>
                    <a:p>
                      <a:pPr marL="0" marR="0" lvl="0" indent="0" algn="l" rtl="0">
                        <a:spcBef>
                          <a:spcPts val="0"/>
                        </a:spcBef>
                        <a:spcAft>
                          <a:spcPts val="0"/>
                        </a:spcAft>
                        <a:buNone/>
                      </a:pPr>
                      <a:r>
                        <a:rPr lang="en-US" sz="1700" b="1"/>
                        <a:t>STNN: </a:t>
                      </a:r>
                      <a:endParaRPr sz="1400"/>
                    </a:p>
                    <a:p>
                      <a:pPr marL="0" marR="0" lvl="0" indent="0" algn="l" rtl="0">
                        <a:spcBef>
                          <a:spcPts val="0"/>
                        </a:spcBef>
                        <a:spcAft>
                          <a:spcPts val="0"/>
                        </a:spcAft>
                        <a:buNone/>
                      </a:pPr>
                      <a:r>
                        <a:rPr lang="en-US" sz="1700" b="1"/>
                        <a:t>3D CNN</a:t>
                      </a:r>
                      <a:endParaRPr sz="1700" b="1"/>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285750" marR="0" lvl="0" indent="-285750" algn="l" rtl="0">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Can learn spatio-temporal dependencies</a:t>
                      </a:r>
                      <a:endParaRPr sz="1400"/>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342900" marR="0" lvl="0" indent="-342900" algn="l" rtl="0">
                        <a:lnSpc>
                          <a:spcPct val="100000"/>
                        </a:lnSpc>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Require 3D tensor-like data representation</a:t>
                      </a:r>
                      <a:endParaRPr sz="1400"/>
                    </a:p>
                    <a:p>
                      <a:pPr marL="342900" marR="0" lvl="0" indent="-342900" algn="l" rtl="0">
                        <a:lnSpc>
                          <a:spcPct val="100000"/>
                        </a:lnSpc>
                        <a:spcBef>
                          <a:spcPts val="0"/>
                        </a:spcBef>
                        <a:spcAft>
                          <a:spcPts val="0"/>
                        </a:spcAft>
                        <a:buClr>
                          <a:schemeClr val="dk1"/>
                        </a:buClr>
                        <a:buSzPts val="2000"/>
                        <a:buFont typeface="Arial"/>
                        <a:buChar char="•"/>
                      </a:pPr>
                      <a:r>
                        <a:rPr lang="en-US" sz="1500" b="0" i="0" u="none" strike="noStrike">
                          <a:solidFill>
                            <a:schemeClr val="dk1"/>
                          </a:solidFill>
                          <a:latin typeface="Calibri"/>
                          <a:ea typeface="Calibri"/>
                          <a:cs typeface="Calibri"/>
                          <a:sym typeface="Calibri"/>
                        </a:rPr>
                        <a:t>More complex and prone to overfitting</a:t>
                      </a:r>
                      <a:endParaRPr sz="1400"/>
                    </a:p>
                  </a:txBody>
                  <a:tcPr marL="68588" marR="68588" marT="34294" marB="34294">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76159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0"/>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 Future Research</a:t>
            </a:r>
            <a:endParaRPr/>
          </a:p>
        </p:txBody>
      </p:sp>
      <p:sp>
        <p:nvSpPr>
          <p:cNvPr id="416" name="Google Shape;416;p40"/>
          <p:cNvSpPr txBox="1">
            <a:spLocks noGrp="1"/>
          </p:cNvSpPr>
          <p:nvPr>
            <p:ph type="body" idx="1"/>
          </p:nvPr>
        </p:nvSpPr>
        <p:spPr>
          <a:xfrm>
            <a:off x="551090" y="1857375"/>
            <a:ext cx="8168368" cy="3401696"/>
          </a:xfrm>
          <a:prstGeom prst="rect">
            <a:avLst/>
          </a:prstGeom>
          <a:noFill/>
          <a:ln>
            <a:noFill/>
          </a:ln>
        </p:spPr>
        <p:txBody>
          <a:bodyPr spcFirstLastPara="1" vert="horz" wrap="square" lIns="0" tIns="34275" rIns="0" bIns="34275" numCol="1" anchor="t" anchorCtr="0" compatLnSpc="1">
            <a:prstTxWarp prst="textNoShape">
              <a:avLst/>
            </a:prstTxWarp>
            <a:noAutofit/>
          </a:bodyPr>
          <a:lstStyle/>
          <a:p>
            <a:pPr marL="0" indent="0">
              <a:lnSpc>
                <a:spcPct val="90000"/>
              </a:lnSpc>
              <a:spcBef>
                <a:spcPts val="0"/>
              </a:spcBef>
              <a:spcAft>
                <a:spcPts val="0"/>
              </a:spcAft>
              <a:buSzPts val="2800"/>
              <a:buNone/>
            </a:pPr>
            <a:r>
              <a:rPr lang="en-US" sz="2100" dirty="0"/>
              <a:t>Improving spatial and temporal prediction accuracy </a:t>
            </a:r>
            <a:endParaRPr dirty="0"/>
          </a:p>
          <a:p>
            <a:pPr marL="0" indent="0">
              <a:lnSpc>
                <a:spcPct val="90000"/>
              </a:lnSpc>
              <a:spcBef>
                <a:spcPts val="1050"/>
              </a:spcBef>
              <a:spcAft>
                <a:spcPts val="0"/>
              </a:spcAft>
              <a:buSzPts val="2800"/>
              <a:buNone/>
            </a:pPr>
            <a:r>
              <a:rPr lang="en-US" sz="2100" dirty="0"/>
              <a:t>Fairness-aware prediction for urban problems </a:t>
            </a:r>
            <a:endParaRPr dirty="0"/>
          </a:p>
          <a:p>
            <a:pPr marL="0" indent="0">
              <a:lnSpc>
                <a:spcPct val="90000"/>
              </a:lnSpc>
              <a:spcBef>
                <a:spcPts val="1050"/>
              </a:spcBef>
              <a:spcAft>
                <a:spcPts val="0"/>
              </a:spcAft>
              <a:buSzPts val="2800"/>
              <a:buNone/>
            </a:pPr>
            <a:r>
              <a:rPr lang="en-US" sz="2100" dirty="0"/>
              <a:t>Learning reusable and sharable features for urban mobility </a:t>
            </a:r>
            <a:endParaRPr dirty="0"/>
          </a:p>
          <a:p>
            <a:pPr marL="0" indent="0">
              <a:lnSpc>
                <a:spcPct val="90000"/>
              </a:lnSpc>
              <a:spcBef>
                <a:spcPts val="1050"/>
              </a:spcBef>
              <a:spcAft>
                <a:spcPts val="0"/>
              </a:spcAft>
              <a:buSzPts val="2800"/>
              <a:buNone/>
            </a:pPr>
            <a:r>
              <a:rPr lang="en-US" sz="2100" dirty="0"/>
              <a:t>Learning transferable features for urban mobility</a:t>
            </a:r>
            <a:endParaRPr dirty="0"/>
          </a:p>
        </p:txBody>
      </p:sp>
    </p:spTree>
    <p:extLst>
      <p:ext uri="{BB962C8B-B14F-4D97-AF65-F5344CB8AC3E}">
        <p14:creationId xmlns:p14="http://schemas.microsoft.com/office/powerpoint/2010/main" val="335363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89C5-57A7-DC4E-B58C-6CBA2E8EB8B2}"/>
              </a:ext>
            </a:extLst>
          </p:cNvPr>
          <p:cNvPicPr>
            <a:picLocks noChangeAspect="1"/>
          </p:cNvPicPr>
          <p:nvPr/>
        </p:nvPicPr>
        <p:blipFill>
          <a:blip r:embed="rId2"/>
          <a:stretch>
            <a:fillRect/>
          </a:stretch>
        </p:blipFill>
        <p:spPr>
          <a:xfrm>
            <a:off x="5479473" y="457200"/>
            <a:ext cx="1346200" cy="1682750"/>
          </a:xfrm>
          <a:prstGeom prst="rect">
            <a:avLst/>
          </a:prstGeom>
        </p:spPr>
      </p:pic>
      <p:sp>
        <p:nvSpPr>
          <p:cNvPr id="5" name="TextBox 4">
            <a:extLst>
              <a:ext uri="{FF2B5EF4-FFF2-40B4-BE49-F238E27FC236}">
                <a16:creationId xmlns:a16="http://schemas.microsoft.com/office/drawing/2014/main" id="{9D4C47E3-5332-1546-B571-9FF8ACEC3B48}"/>
              </a:ext>
            </a:extLst>
          </p:cNvPr>
          <p:cNvSpPr txBox="1"/>
          <p:nvPr/>
        </p:nvSpPr>
        <p:spPr>
          <a:xfrm>
            <a:off x="5479473" y="2286000"/>
            <a:ext cx="1447800" cy="369332"/>
          </a:xfrm>
          <a:prstGeom prst="rect">
            <a:avLst/>
          </a:prstGeom>
          <a:noFill/>
        </p:spPr>
        <p:txBody>
          <a:bodyPr wrap="square" rtlCol="0">
            <a:spAutoFit/>
          </a:bodyPr>
          <a:lstStyle/>
          <a:p>
            <a:r>
              <a:rPr lang="en-US" dirty="0"/>
              <a:t>Babak </a:t>
            </a:r>
            <a:r>
              <a:rPr lang="en-US" dirty="0" err="1"/>
              <a:t>Salimi</a:t>
            </a:r>
            <a:endParaRPr lang="en-US" dirty="0"/>
          </a:p>
        </p:txBody>
      </p:sp>
      <p:pic>
        <p:nvPicPr>
          <p:cNvPr id="6" name="Picture 5">
            <a:extLst>
              <a:ext uri="{FF2B5EF4-FFF2-40B4-BE49-F238E27FC236}">
                <a16:creationId xmlns:a16="http://schemas.microsoft.com/office/drawing/2014/main" id="{C24DB049-EFD5-BD49-A03A-0403100C06DF}"/>
              </a:ext>
            </a:extLst>
          </p:cNvPr>
          <p:cNvPicPr>
            <a:picLocks noChangeAspect="1"/>
          </p:cNvPicPr>
          <p:nvPr/>
        </p:nvPicPr>
        <p:blipFill>
          <a:blip r:embed="rId3"/>
          <a:stretch>
            <a:fillRect/>
          </a:stretch>
        </p:blipFill>
        <p:spPr>
          <a:xfrm>
            <a:off x="7086600" y="457200"/>
            <a:ext cx="1799863" cy="1676400"/>
          </a:xfrm>
          <a:prstGeom prst="rect">
            <a:avLst/>
          </a:prstGeom>
        </p:spPr>
      </p:pic>
      <p:sp>
        <p:nvSpPr>
          <p:cNvPr id="7" name="TextBox 6">
            <a:extLst>
              <a:ext uri="{FF2B5EF4-FFF2-40B4-BE49-F238E27FC236}">
                <a16:creationId xmlns:a16="http://schemas.microsoft.com/office/drawing/2014/main" id="{37A2E6D3-F399-3047-81B4-CC0580525E0F}"/>
              </a:ext>
            </a:extLst>
          </p:cNvPr>
          <p:cNvSpPr txBox="1"/>
          <p:nvPr/>
        </p:nvSpPr>
        <p:spPr>
          <a:xfrm>
            <a:off x="7162800" y="2286000"/>
            <a:ext cx="1676400" cy="369332"/>
          </a:xfrm>
          <a:prstGeom prst="rect">
            <a:avLst/>
          </a:prstGeom>
          <a:noFill/>
        </p:spPr>
        <p:txBody>
          <a:bodyPr wrap="square" rtlCol="0">
            <a:spAutoFit/>
          </a:bodyPr>
          <a:lstStyle/>
          <a:p>
            <a:r>
              <a:rPr lang="en-US" dirty="0"/>
              <a:t>Luke Rodriguez</a:t>
            </a:r>
          </a:p>
        </p:txBody>
      </p:sp>
      <p:sp>
        <p:nvSpPr>
          <p:cNvPr id="2" name="TextBox 1">
            <a:extLst>
              <a:ext uri="{FF2B5EF4-FFF2-40B4-BE49-F238E27FC236}">
                <a16:creationId xmlns:a16="http://schemas.microsoft.com/office/drawing/2014/main" id="{672304B0-4C08-E04F-8CDB-681CFD175CB4}"/>
              </a:ext>
            </a:extLst>
          </p:cNvPr>
          <p:cNvSpPr txBox="1"/>
          <p:nvPr/>
        </p:nvSpPr>
        <p:spPr>
          <a:xfrm>
            <a:off x="304800" y="762000"/>
            <a:ext cx="5029200" cy="523220"/>
          </a:xfrm>
          <a:prstGeom prst="rect">
            <a:avLst/>
          </a:prstGeom>
          <a:noFill/>
        </p:spPr>
        <p:txBody>
          <a:bodyPr wrap="square" rtlCol="0">
            <a:spAutoFit/>
          </a:bodyPr>
          <a:lstStyle/>
          <a:p>
            <a:r>
              <a:rPr lang="en-US" sz="2800" dirty="0"/>
              <a:t>Example: Transportation Data</a:t>
            </a:r>
          </a:p>
        </p:txBody>
      </p:sp>
      <p:pic>
        <p:nvPicPr>
          <p:cNvPr id="10" name="Picture 9">
            <a:extLst>
              <a:ext uri="{FF2B5EF4-FFF2-40B4-BE49-F238E27FC236}">
                <a16:creationId xmlns:a16="http://schemas.microsoft.com/office/drawing/2014/main" id="{37AF8CC1-F904-0D4B-A242-7E6B1A5EFB90}"/>
              </a:ext>
            </a:extLst>
          </p:cNvPr>
          <p:cNvPicPr>
            <a:picLocks noChangeAspect="1"/>
          </p:cNvPicPr>
          <p:nvPr/>
        </p:nvPicPr>
        <p:blipFill>
          <a:blip r:embed="rId4"/>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6D400F32-2BB9-AC40-AD5E-07F49B7F29B3}"/>
              </a:ext>
            </a:extLst>
          </p:cNvPr>
          <p:cNvSpPr txBox="1"/>
          <p:nvPr/>
        </p:nvSpPr>
        <p:spPr>
          <a:xfrm>
            <a:off x="838200" y="762000"/>
            <a:ext cx="3505200" cy="369332"/>
          </a:xfrm>
          <a:prstGeom prst="rect">
            <a:avLst/>
          </a:prstGeom>
          <a:noFill/>
        </p:spPr>
        <p:txBody>
          <a:bodyPr wrap="square" rtlCol="0">
            <a:spAutoFit/>
          </a:bodyPr>
          <a:lstStyle/>
          <a:p>
            <a:r>
              <a:rPr lang="en-US" dirty="0"/>
              <a:t>Example: Bike Share data</a:t>
            </a:r>
          </a:p>
        </p:txBody>
      </p:sp>
      <p:pic>
        <p:nvPicPr>
          <p:cNvPr id="14" name="Picture 13">
            <a:extLst>
              <a:ext uri="{FF2B5EF4-FFF2-40B4-BE49-F238E27FC236}">
                <a16:creationId xmlns:a16="http://schemas.microsoft.com/office/drawing/2014/main" id="{722CA69B-DB2E-4643-A8EB-10038D6AA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4800"/>
            <a:ext cx="9144000" cy="4062636"/>
          </a:xfrm>
          <a:prstGeom prst="rect">
            <a:avLst/>
          </a:prstGeom>
        </p:spPr>
      </p:pic>
    </p:spTree>
    <p:extLst>
      <p:ext uri="{BB962C8B-B14F-4D97-AF65-F5344CB8AC3E}">
        <p14:creationId xmlns:p14="http://schemas.microsoft.com/office/powerpoint/2010/main" val="19501555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9669" y="388496"/>
            <a:ext cx="8184662" cy="1322664"/>
          </a:xfrm>
        </p:spPr>
        <p:txBody>
          <a:bodyPr/>
          <a:lstStyle/>
          <a:p>
            <a:r>
              <a:rPr lang="en-US" dirty="0"/>
              <a:t>Origin-Destination Aggregated Data (“OD Data”)</a:t>
            </a:r>
          </a:p>
        </p:txBody>
      </p:sp>
      <p:graphicFrame>
        <p:nvGraphicFramePr>
          <p:cNvPr id="5" name="Table 4"/>
          <p:cNvGraphicFramePr>
            <a:graphicFrameLocks noGrp="1"/>
          </p:cNvGraphicFramePr>
          <p:nvPr>
            <p:extLst>
              <p:ext uri="{D42A27DB-BD31-4B8C-83A1-F6EECF244321}">
                <p14:modId xmlns:p14="http://schemas.microsoft.com/office/powerpoint/2010/main" val="2597330682"/>
              </p:ext>
            </p:extLst>
          </p:nvPr>
        </p:nvGraphicFramePr>
        <p:xfrm>
          <a:off x="854143" y="2220760"/>
          <a:ext cx="6464210" cy="2926080"/>
        </p:xfrm>
        <a:graphic>
          <a:graphicData uri="http://schemas.openxmlformats.org/drawingml/2006/table">
            <a:tbl>
              <a:tblPr firstRow="1" bandRow="1">
                <a:tableStyleId>{5C22544A-7EE6-4342-B048-85BDC9FD1C3A}</a:tableStyleId>
              </a:tblPr>
              <a:tblGrid>
                <a:gridCol w="1292842">
                  <a:extLst>
                    <a:ext uri="{9D8B030D-6E8A-4147-A177-3AD203B41FA5}">
                      <a16:colId xmlns:a16="http://schemas.microsoft.com/office/drawing/2014/main" val="20000"/>
                    </a:ext>
                  </a:extLst>
                </a:gridCol>
                <a:gridCol w="1591638">
                  <a:extLst>
                    <a:ext uri="{9D8B030D-6E8A-4147-A177-3AD203B41FA5}">
                      <a16:colId xmlns:a16="http://schemas.microsoft.com/office/drawing/2014/main" val="20001"/>
                    </a:ext>
                  </a:extLst>
                </a:gridCol>
                <a:gridCol w="1620455">
                  <a:extLst>
                    <a:ext uri="{9D8B030D-6E8A-4147-A177-3AD203B41FA5}">
                      <a16:colId xmlns:a16="http://schemas.microsoft.com/office/drawing/2014/main" val="20002"/>
                    </a:ext>
                  </a:extLst>
                </a:gridCol>
                <a:gridCol w="1562583">
                  <a:extLst>
                    <a:ext uri="{9D8B030D-6E8A-4147-A177-3AD203B41FA5}">
                      <a16:colId xmlns:a16="http://schemas.microsoft.com/office/drawing/2014/main" val="20003"/>
                    </a:ext>
                  </a:extLst>
                </a:gridCol>
                <a:gridCol w="396692">
                  <a:extLst>
                    <a:ext uri="{9D8B030D-6E8A-4147-A177-3AD203B41FA5}">
                      <a16:colId xmlns:a16="http://schemas.microsoft.com/office/drawing/2014/main" val="355095542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tc>
                  <a:txBody>
                    <a:bodyPr/>
                    <a:lstStyle/>
                    <a:p>
                      <a:r>
                        <a:rPr lang="en-US" dirty="0"/>
                        <a:t>…</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tc>
                  <a:txBody>
                    <a:bodyPr/>
                    <a:lstStyle/>
                    <a:p>
                      <a:r>
                        <a:rPr lang="en-US" dirty="0"/>
                        <a:t>…</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tc>
                  <a:txBody>
                    <a:bodyPr/>
                    <a:lstStyle/>
                    <a:p>
                      <a:r>
                        <a:rPr lang="en-US" dirty="0"/>
                        <a:t>…</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tc>
                  <a:txBody>
                    <a:bodyPr/>
                    <a:lstStyle/>
                    <a:p>
                      <a:r>
                        <a:rPr lang="en-US" dirty="0"/>
                        <a:t>…</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tc>
                  <a:txBody>
                    <a:bodyPr/>
                    <a:lstStyle/>
                    <a:p>
                      <a:r>
                        <a:rPr lang="en-US" dirty="0"/>
                        <a:t>…</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tc>
                  <a:txBody>
                    <a:bodyPr/>
                    <a:lstStyle/>
                    <a:p>
                      <a:r>
                        <a:rPr lang="en-US" dirty="0"/>
                        <a:t>…</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tc>
                  <a:txBody>
                    <a:bodyPr/>
                    <a:lstStyle/>
                    <a:p>
                      <a:r>
                        <a:rPr lang="en-US" dirty="0"/>
                        <a:t>…</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tc>
                  <a:txBody>
                    <a:bodyPr/>
                    <a:lstStyle/>
                    <a:p>
                      <a:r>
                        <a:rPr lang="en-US" dirty="0"/>
                        <a:t>…</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733089" y="5018657"/>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srgbClr val="4B2E83"/>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
        <p:nvSpPr>
          <p:cNvPr id="19" name="TextBox 18"/>
          <p:cNvSpPr txBox="1"/>
          <p:nvPr/>
        </p:nvSpPr>
        <p:spPr>
          <a:xfrm>
            <a:off x="9692640" y="374904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164481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5"/>
          <p:cNvPicPr preferRelativeResize="0"/>
          <p:nvPr/>
        </p:nvPicPr>
        <p:blipFill rotWithShape="1">
          <a:blip r:embed="rId3">
            <a:alphaModFix/>
          </a:blip>
          <a:srcRect/>
          <a:stretch/>
        </p:blipFill>
        <p:spPr>
          <a:xfrm>
            <a:off x="372235" y="2136436"/>
            <a:ext cx="4251683" cy="3577196"/>
          </a:xfrm>
          <a:prstGeom prst="rect">
            <a:avLst/>
          </a:prstGeom>
          <a:noFill/>
          <a:ln>
            <a:noFill/>
          </a:ln>
        </p:spPr>
      </p:pic>
      <p:pic>
        <p:nvPicPr>
          <p:cNvPr id="102" name="Google Shape;102;p15"/>
          <p:cNvPicPr preferRelativeResize="0"/>
          <p:nvPr/>
        </p:nvPicPr>
        <p:blipFill rotWithShape="1">
          <a:blip r:embed="rId4">
            <a:alphaModFix/>
          </a:blip>
          <a:srcRect/>
          <a:stretch/>
        </p:blipFill>
        <p:spPr>
          <a:xfrm>
            <a:off x="4857356" y="2136437"/>
            <a:ext cx="4126138" cy="3324276"/>
          </a:xfrm>
          <a:prstGeom prst="rect">
            <a:avLst/>
          </a:prstGeom>
          <a:noFill/>
          <a:ln>
            <a:noFill/>
          </a:ln>
        </p:spPr>
      </p:pic>
      <p:sp>
        <p:nvSpPr>
          <p:cNvPr id="103" name="Google Shape;103;p15"/>
          <p:cNvSpPr txBox="1">
            <a:spLocks noGrp="1"/>
          </p:cNvSpPr>
          <p:nvPr>
            <p:ph type="title"/>
          </p:nvPr>
        </p:nvSpPr>
        <p:spPr>
          <a:xfrm>
            <a:off x="530678" y="1068112"/>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Aggregated to census tract level/city level</a:t>
            </a:r>
            <a:endParaRPr sz="33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6740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6"/>
          <p:cNvPicPr preferRelativeResize="0"/>
          <p:nvPr/>
        </p:nvPicPr>
        <p:blipFill rotWithShape="1">
          <a:blip r:embed="rId3">
            <a:alphaModFix/>
          </a:blip>
          <a:srcRect/>
          <a:stretch/>
        </p:blipFill>
        <p:spPr>
          <a:xfrm>
            <a:off x="274882" y="980974"/>
            <a:ext cx="6408020" cy="3937535"/>
          </a:xfrm>
          <a:prstGeom prst="rect">
            <a:avLst/>
          </a:prstGeom>
          <a:noFill/>
          <a:ln>
            <a:noFill/>
          </a:ln>
        </p:spPr>
      </p:pic>
      <p:sp>
        <p:nvSpPr>
          <p:cNvPr id="109" name="Google Shape;109;p16"/>
          <p:cNvSpPr txBox="1"/>
          <p:nvPr/>
        </p:nvSpPr>
        <p:spPr>
          <a:xfrm>
            <a:off x="274882" y="5275453"/>
            <a:ext cx="8703500" cy="646331"/>
          </a:xfrm>
          <a:prstGeom prst="rect">
            <a:avLst/>
          </a:prstGeom>
          <a:noFill/>
          <a:ln>
            <a:noFill/>
          </a:ln>
        </p:spPr>
        <p:txBody>
          <a:bodyPr spcFirstLastPara="1" wrap="square" lIns="68569" tIns="34275" rIns="68569" bIns="34275" anchor="t" anchorCtr="0">
            <a:noAutofit/>
          </a:bodyPr>
          <a:lstStyle/>
          <a:p>
            <a:r>
              <a:rPr lang="en-US" sz="1200" b="1">
                <a:solidFill>
                  <a:schemeClr val="dk1"/>
                </a:solidFill>
                <a:latin typeface="Arial"/>
                <a:ea typeface="Arial"/>
                <a:cs typeface="Arial"/>
                <a:sym typeface="Arial"/>
              </a:rPr>
              <a:t>Rixey, R. "Station-level forecasting of bikesharing ridership: Station Network Effects in Three US Systems." </a:t>
            </a:r>
            <a:r>
              <a:rPr lang="en-US" sz="1200" b="1" i="1">
                <a:solidFill>
                  <a:schemeClr val="dk1"/>
                </a:solidFill>
                <a:latin typeface="Arial"/>
                <a:ea typeface="Arial"/>
                <a:cs typeface="Arial"/>
                <a:sym typeface="Arial"/>
              </a:rPr>
              <a:t>Transportation Research Record: Journal of the Transportation Research Board</a:t>
            </a:r>
            <a:r>
              <a:rPr lang="en-US" sz="1200" b="1">
                <a:solidFill>
                  <a:schemeClr val="dk1"/>
                </a:solidFill>
                <a:latin typeface="Arial"/>
                <a:ea typeface="Arial"/>
                <a:cs typeface="Arial"/>
                <a:sym typeface="Arial"/>
              </a:rPr>
              <a:t> 2387 (2013): 46-55. </a:t>
            </a:r>
            <a:r>
              <a:rPr lang="en-US" sz="1200" b="1" u="sng">
                <a:solidFill>
                  <a:schemeClr val="hlink"/>
                </a:solidFill>
                <a:latin typeface="Arial"/>
                <a:ea typeface="Arial"/>
                <a:cs typeface="Arial"/>
                <a:sym typeface="Arial"/>
                <a:hlinkClick r:id="rId4"/>
              </a:rPr>
              <a:t>http://docs.trb.org/prp/13-1862.pdf</a:t>
            </a:r>
            <a:r>
              <a:rPr lang="en-US" sz="1200" b="1">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259241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Evaluating Equity</a:t>
            </a:r>
            <a:endParaRPr sz="3300" dirty="0">
              <a:solidFill>
                <a:schemeClr val="dk1"/>
              </a:solidFill>
              <a:latin typeface="Arial"/>
              <a:ea typeface="Arial"/>
              <a:cs typeface="Arial"/>
              <a:sym typeface="Arial"/>
            </a:endParaRPr>
          </a:p>
        </p:txBody>
      </p:sp>
      <p:graphicFrame>
        <p:nvGraphicFramePr>
          <p:cNvPr id="159" name="Google Shape;159;p24"/>
          <p:cNvGraphicFramePr/>
          <p:nvPr>
            <p:extLst>
              <p:ext uri="{D42A27DB-BD31-4B8C-83A1-F6EECF244321}">
                <p14:modId xmlns:p14="http://schemas.microsoft.com/office/powerpoint/2010/main" val="3277446443"/>
              </p:ext>
            </p:extLst>
          </p:nvPr>
        </p:nvGraphicFramePr>
        <p:xfrm>
          <a:off x="128588" y="2466975"/>
          <a:ext cx="8872540" cy="1299884"/>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0671">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0.6809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0.0728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99777.4303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1.5531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highlight>
                            <a:srgbClr val="FFFF00"/>
                          </a:highlight>
                        </a:rPr>
                        <a:t>0.2502</a:t>
                      </a:r>
                      <a:r>
                        <a:rPr lang="en-US" sz="1400" u="none" strike="noStrike" cap="none"/>
                        <a:t>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0.1092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0.5644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0.0539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227280.71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118507</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1"/>
                  </a:ext>
                </a:extLst>
              </a:tr>
              <a:tr h="210671">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0.6457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0.0928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dirty="0">
                          <a:highlight>
                            <a:srgbClr val="FFFF00"/>
                          </a:highlight>
                        </a:rPr>
                        <a:t>118764.33</a:t>
                      </a:r>
                      <a:endParaRPr sz="1400" b="0" i="0" u="none" strike="noStrike" cap="none" dirty="0">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1.9543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0.1189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0.1386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0.5141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0.0738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453218.29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200820</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2"/>
                  </a:ext>
                </a:extLst>
              </a:tr>
              <a:tr h="210671">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0.6586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0.0862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112171.0000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1.8000 </a:t>
                      </a:r>
                      <a:endParaRPr sz="1400" b="0" i="0" u="none" strike="noStrike" cap="none">
                        <a:solidFill>
                          <a:srgbClr val="FF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0.1693 </a:t>
                      </a:r>
                      <a:endParaRPr sz="1400" b="0" i="0" u="none" strike="noStrike" cap="none">
                        <a:solidFill>
                          <a:srgbClr val="FF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0.1275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0.5331 </a:t>
                      </a:r>
                      <a:endParaRPr sz="1400" b="0" i="0" u="none" strike="noStrike" cap="none">
                        <a:solidFill>
                          <a:srgbClr val="FF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0.0669 </a:t>
                      </a:r>
                      <a:endParaRPr sz="1400" b="0" i="0" u="none" strike="noStrike" cap="none">
                        <a:solidFill>
                          <a:srgbClr val="FF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680499.00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dirty="0"/>
                        <a:t>319327</a:t>
                      </a:r>
                      <a:endParaRPr sz="1400" b="0" i="0" u="none" strike="noStrike" cap="none" dirty="0">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B6104394-4195-B44B-9686-B321ABF96727}"/>
              </a:ext>
            </a:extLst>
          </p:cNvPr>
          <p:cNvSpPr txBox="1"/>
          <p:nvPr/>
        </p:nvSpPr>
        <p:spPr>
          <a:xfrm>
            <a:off x="628650" y="4490928"/>
            <a:ext cx="6655442" cy="1477328"/>
          </a:xfrm>
          <a:prstGeom prst="rect">
            <a:avLst/>
          </a:prstGeom>
          <a:noFill/>
        </p:spPr>
        <p:txBody>
          <a:bodyPr wrap="square" rtlCol="0">
            <a:spAutoFit/>
          </a:bodyPr>
          <a:lstStyle/>
          <a:p>
            <a:r>
              <a:rPr lang="en-US" dirty="0"/>
              <a:t>In = descriptive statistics for those areas “covered” by a bike</a:t>
            </a:r>
          </a:p>
          <a:p>
            <a:r>
              <a:rPr lang="en-US" dirty="0"/>
              <a:t>Out = descriptive statistics for those areas “not covered” by a bike</a:t>
            </a:r>
          </a:p>
          <a:p>
            <a:endParaRPr lang="en-US" dirty="0"/>
          </a:p>
          <a:p>
            <a:r>
              <a:rPr lang="en-US" dirty="0"/>
              <a:t>Goal: Compare these statistics to evaluate equity of availability, for different demographics</a:t>
            </a:r>
          </a:p>
        </p:txBody>
      </p:sp>
      <p:sp>
        <p:nvSpPr>
          <p:cNvPr id="3" name="TextBox 2">
            <a:extLst>
              <a:ext uri="{FF2B5EF4-FFF2-40B4-BE49-F238E27FC236}">
                <a16:creationId xmlns:a16="http://schemas.microsoft.com/office/drawing/2014/main" id="{C84C3502-E148-4743-A665-9637B2D0843F}"/>
              </a:ext>
            </a:extLst>
          </p:cNvPr>
          <p:cNvSpPr txBox="1"/>
          <p:nvPr/>
        </p:nvSpPr>
        <p:spPr>
          <a:xfrm>
            <a:off x="-416689" y="598411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82928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555585" y="1072203"/>
            <a:ext cx="8333771"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r>
              <a:rPr lang="en-US" b="1" dirty="0">
                <a:solidFill>
                  <a:schemeClr val="dk1"/>
                </a:solidFill>
                <a:latin typeface="Calibri"/>
                <a:ea typeface="Calibri"/>
                <a:cs typeface="Calibri"/>
                <a:sym typeface="Calibri"/>
              </a:rPr>
              <a:t>Machine learning applications in urban mobility</a:t>
            </a:r>
          </a:p>
        </p:txBody>
      </p:sp>
      <p:pic>
        <p:nvPicPr>
          <p:cNvPr id="196" name="Google Shape;196;p27"/>
          <p:cNvPicPr preferRelativeResize="0"/>
          <p:nvPr/>
        </p:nvPicPr>
        <p:blipFill rotWithShape="1">
          <a:blip r:embed="rId3">
            <a:alphaModFix/>
          </a:blip>
          <a:srcRect/>
          <a:stretch/>
        </p:blipFill>
        <p:spPr>
          <a:xfrm>
            <a:off x="5301101" y="2378070"/>
            <a:ext cx="3710157" cy="2355164"/>
          </a:xfrm>
          <a:prstGeom prst="rect">
            <a:avLst/>
          </a:prstGeom>
          <a:noFill/>
          <a:ln>
            <a:noFill/>
          </a:ln>
        </p:spPr>
      </p:pic>
      <p:sp>
        <p:nvSpPr>
          <p:cNvPr id="197" name="Google Shape;197;p27"/>
          <p:cNvSpPr/>
          <p:nvPr/>
        </p:nvSpPr>
        <p:spPr>
          <a:xfrm>
            <a:off x="226999" y="4779432"/>
            <a:ext cx="2636603" cy="830997"/>
          </a:xfrm>
          <a:prstGeom prst="rect">
            <a:avLst/>
          </a:prstGeom>
          <a:noFill/>
          <a:ln>
            <a:noFill/>
          </a:ln>
        </p:spPr>
        <p:txBody>
          <a:bodyPr spcFirstLastPara="1" wrap="square" lIns="68569" tIns="34275" rIns="68569" bIns="34275" anchor="t" anchorCtr="0">
            <a:noAutofit/>
          </a:bodyPr>
          <a:lstStyle/>
          <a:p>
            <a:r>
              <a:rPr lang="en-US" sz="1650">
                <a:solidFill>
                  <a:schemeClr val="dk1"/>
                </a:solidFill>
                <a:latin typeface="Calibri"/>
                <a:ea typeface="Calibri"/>
                <a:cs typeface="Calibri"/>
                <a:sym typeface="Calibri"/>
              </a:rPr>
              <a:t>Bikeshare demand prediction  for bike redistribution. </a:t>
            </a:r>
            <a:endParaRPr sz="1350"/>
          </a:p>
          <a:p>
            <a:r>
              <a:rPr lang="en-US" sz="1650">
                <a:solidFill>
                  <a:schemeClr val="dk1"/>
                </a:solidFill>
                <a:latin typeface="Calibri"/>
                <a:ea typeface="Calibri"/>
                <a:cs typeface="Calibri"/>
                <a:sym typeface="Calibri"/>
              </a:rPr>
              <a:t>(Pan et al., 2018)</a:t>
            </a:r>
            <a:endParaRPr sz="1650">
              <a:solidFill>
                <a:schemeClr val="dk1"/>
              </a:solidFill>
              <a:latin typeface="Calibri"/>
              <a:ea typeface="Calibri"/>
              <a:cs typeface="Calibri"/>
              <a:sym typeface="Calibri"/>
            </a:endParaRPr>
          </a:p>
        </p:txBody>
      </p:sp>
      <p:pic>
        <p:nvPicPr>
          <p:cNvPr id="198" name="Google Shape;198;p27"/>
          <p:cNvPicPr preferRelativeResize="0"/>
          <p:nvPr/>
        </p:nvPicPr>
        <p:blipFill rotWithShape="1">
          <a:blip r:embed="rId4">
            <a:alphaModFix/>
          </a:blip>
          <a:srcRect/>
          <a:stretch/>
        </p:blipFill>
        <p:spPr>
          <a:xfrm>
            <a:off x="202922" y="2428410"/>
            <a:ext cx="2334289" cy="2351022"/>
          </a:xfrm>
          <a:prstGeom prst="rect">
            <a:avLst/>
          </a:prstGeom>
          <a:noFill/>
          <a:ln>
            <a:noFill/>
          </a:ln>
        </p:spPr>
      </p:pic>
      <p:sp>
        <p:nvSpPr>
          <p:cNvPr id="199" name="Google Shape;199;p27"/>
          <p:cNvSpPr/>
          <p:nvPr/>
        </p:nvSpPr>
        <p:spPr>
          <a:xfrm>
            <a:off x="5817093" y="4788739"/>
            <a:ext cx="2678174" cy="577081"/>
          </a:xfrm>
          <a:prstGeom prst="rect">
            <a:avLst/>
          </a:prstGeom>
          <a:noFill/>
          <a:ln>
            <a:noFill/>
          </a:ln>
        </p:spPr>
        <p:txBody>
          <a:bodyPr spcFirstLastPara="1" wrap="square" lIns="68569" tIns="34275" rIns="68569" bIns="34275" anchor="t" anchorCtr="0">
            <a:noAutofit/>
          </a:bodyPr>
          <a:lstStyle/>
          <a:p>
            <a:r>
              <a:rPr lang="en-US" sz="1650">
                <a:solidFill>
                  <a:schemeClr val="dk1"/>
                </a:solidFill>
                <a:latin typeface="Calibri"/>
                <a:ea typeface="Calibri"/>
                <a:cs typeface="Calibri"/>
                <a:sym typeface="Calibri"/>
              </a:rPr>
              <a:t>Traffic accident prediction</a:t>
            </a:r>
            <a:endParaRPr sz="1350"/>
          </a:p>
          <a:p>
            <a:r>
              <a:rPr lang="en-US" sz="1650">
                <a:solidFill>
                  <a:schemeClr val="dk1"/>
                </a:solidFill>
                <a:latin typeface="Calibri"/>
                <a:ea typeface="Calibri"/>
                <a:cs typeface="Calibri"/>
                <a:sym typeface="Calibri"/>
              </a:rPr>
              <a:t> (Yuan et al., 2018)</a:t>
            </a:r>
            <a:endParaRPr sz="1650">
              <a:solidFill>
                <a:schemeClr val="dk1"/>
              </a:solidFill>
              <a:latin typeface="Calibri"/>
              <a:ea typeface="Calibri"/>
              <a:cs typeface="Calibri"/>
              <a:sym typeface="Calibri"/>
            </a:endParaRPr>
          </a:p>
        </p:txBody>
      </p:sp>
      <p:pic>
        <p:nvPicPr>
          <p:cNvPr id="200" name="Google Shape;200;p27"/>
          <p:cNvPicPr preferRelativeResize="0"/>
          <p:nvPr/>
        </p:nvPicPr>
        <p:blipFill rotWithShape="1">
          <a:blip r:embed="rId5">
            <a:alphaModFix/>
          </a:blip>
          <a:srcRect l="4607" r="4174"/>
          <a:stretch/>
        </p:blipFill>
        <p:spPr>
          <a:xfrm>
            <a:off x="2441318" y="2381919"/>
            <a:ext cx="2859784" cy="2351315"/>
          </a:xfrm>
          <a:prstGeom prst="rect">
            <a:avLst/>
          </a:prstGeom>
          <a:noFill/>
          <a:ln>
            <a:noFill/>
          </a:ln>
        </p:spPr>
      </p:pic>
      <p:sp>
        <p:nvSpPr>
          <p:cNvPr id="201" name="Google Shape;201;p27"/>
          <p:cNvSpPr/>
          <p:nvPr/>
        </p:nvSpPr>
        <p:spPr>
          <a:xfrm>
            <a:off x="2924696" y="4779432"/>
            <a:ext cx="2702797" cy="577081"/>
          </a:xfrm>
          <a:prstGeom prst="rect">
            <a:avLst/>
          </a:prstGeom>
          <a:noFill/>
          <a:ln>
            <a:noFill/>
          </a:ln>
        </p:spPr>
        <p:txBody>
          <a:bodyPr spcFirstLastPara="1" wrap="square" lIns="68569" tIns="34275" rIns="68569" bIns="34275" anchor="t" anchorCtr="0">
            <a:noAutofit/>
          </a:bodyPr>
          <a:lstStyle/>
          <a:p>
            <a:r>
              <a:rPr lang="en-US" sz="1650">
                <a:solidFill>
                  <a:schemeClr val="dk1"/>
                </a:solidFill>
                <a:latin typeface="Calibri"/>
                <a:ea typeface="Calibri"/>
                <a:cs typeface="Calibri"/>
                <a:sym typeface="Calibri"/>
              </a:rPr>
              <a:t>Ride-hailing demand prediction (Wang et al., 2017)</a:t>
            </a:r>
            <a:endParaRPr sz="16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2931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413381" y="1074893"/>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a:solidFill>
                  <a:schemeClr val="dk1"/>
                </a:solidFill>
                <a:latin typeface="Arial"/>
                <a:ea typeface="Arial"/>
                <a:cs typeface="Arial"/>
                <a:sym typeface="Arial"/>
              </a:rPr>
              <a:t>Equity - Downtown </a:t>
            </a:r>
            <a:endParaRPr sz="3300">
              <a:solidFill>
                <a:schemeClr val="dk1"/>
              </a:solidFill>
              <a:latin typeface="Arial"/>
              <a:ea typeface="Arial"/>
              <a:cs typeface="Arial"/>
              <a:sym typeface="Arial"/>
            </a:endParaRPr>
          </a:p>
        </p:txBody>
      </p:sp>
      <p:pic>
        <p:nvPicPr>
          <p:cNvPr id="235" name="Google Shape;235;p35"/>
          <p:cNvPicPr preferRelativeResize="0"/>
          <p:nvPr/>
        </p:nvPicPr>
        <p:blipFill rotWithShape="1">
          <a:blip r:embed="rId3">
            <a:alphaModFix/>
          </a:blip>
          <a:srcRect l="5678" r="3955"/>
          <a:stretch/>
        </p:blipFill>
        <p:spPr>
          <a:xfrm>
            <a:off x="4572000" y="857250"/>
            <a:ext cx="4548352" cy="5143500"/>
          </a:xfrm>
          <a:prstGeom prst="rect">
            <a:avLst/>
          </a:prstGeom>
          <a:noFill/>
          <a:ln>
            <a:noFill/>
          </a:ln>
        </p:spPr>
      </p:pic>
      <p:graphicFrame>
        <p:nvGraphicFramePr>
          <p:cNvPr id="236" name="Google Shape;236;p35"/>
          <p:cNvGraphicFramePr/>
          <p:nvPr>
            <p:extLst>
              <p:ext uri="{D42A27DB-BD31-4B8C-83A1-F6EECF244321}">
                <p14:modId xmlns:p14="http://schemas.microsoft.com/office/powerpoint/2010/main" val="582941103"/>
              </p:ext>
            </p:extLst>
          </p:nvPr>
        </p:nvGraphicFramePr>
        <p:xfrm>
          <a:off x="144450" y="3384225"/>
          <a:ext cx="4911769" cy="1088888"/>
        </p:xfrm>
        <a:graphic>
          <a:graphicData uri="http://schemas.openxmlformats.org/drawingml/2006/table">
            <a:tbl>
              <a:tblPr>
                <a:noFill/>
              </a:tblPr>
              <a:tblGrid>
                <a:gridCol w="816249">
                  <a:extLst>
                    <a:ext uri="{9D8B030D-6E8A-4147-A177-3AD203B41FA5}">
                      <a16:colId xmlns:a16="http://schemas.microsoft.com/office/drawing/2014/main" val="20000"/>
                    </a:ext>
                  </a:extLst>
                </a:gridCol>
                <a:gridCol w="608807">
                  <a:extLst>
                    <a:ext uri="{9D8B030D-6E8A-4147-A177-3AD203B41FA5}">
                      <a16:colId xmlns:a16="http://schemas.microsoft.com/office/drawing/2014/main" val="20001"/>
                    </a:ext>
                  </a:extLst>
                </a:gridCol>
                <a:gridCol w="677925">
                  <a:extLst>
                    <a:ext uri="{9D8B030D-6E8A-4147-A177-3AD203B41FA5}">
                      <a16:colId xmlns:a16="http://schemas.microsoft.com/office/drawing/2014/main" val="20002"/>
                    </a:ext>
                  </a:extLst>
                </a:gridCol>
                <a:gridCol w="1008994">
                  <a:extLst>
                    <a:ext uri="{9D8B030D-6E8A-4147-A177-3AD203B41FA5}">
                      <a16:colId xmlns:a16="http://schemas.microsoft.com/office/drawing/2014/main" val="20003"/>
                    </a:ext>
                  </a:extLst>
                </a:gridCol>
                <a:gridCol w="941156">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white</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black</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ave_income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Median car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No car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downtown</a:t>
                      </a:r>
                      <a:endParaRPr sz="1400" dirty="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0.5878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0.1221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90156.8348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1.0893</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0.4524</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Udist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0.6551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0.0247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85282.0321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1.5281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0.2860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Seattle</a:t>
                      </a:r>
                      <a:endParaRPr sz="140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0.6586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0.0862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112171.0000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1.8000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0.1693 </a:t>
                      </a:r>
                      <a:endParaRPr sz="1400" dirty="0"/>
                    </a:p>
                  </a:txBody>
                  <a:tcPr marL="5719" marR="5719" marT="5719" marB="0" anchor="ctr"/>
                </a:tc>
                <a:extLst>
                  <a:ext uri="{0D108BD9-81ED-4DB2-BD59-A6C34878D82A}">
                    <a16:rowId xmlns:a16="http://schemas.microsoft.com/office/drawing/2014/main" val="10003"/>
                  </a:ext>
                </a:extLst>
              </a:tr>
            </a:tbl>
          </a:graphicData>
        </a:graphic>
      </p:graphicFrame>
      <p:graphicFrame>
        <p:nvGraphicFramePr>
          <p:cNvPr id="237" name="Google Shape;237;p35"/>
          <p:cNvGraphicFramePr/>
          <p:nvPr/>
        </p:nvGraphicFramePr>
        <p:xfrm>
          <a:off x="144450" y="4692488"/>
          <a:ext cx="4911770" cy="1088888"/>
        </p:xfrm>
        <a:graphic>
          <a:graphicData uri="http://schemas.openxmlformats.org/drawingml/2006/table">
            <a:tbl>
              <a:tblPr>
                <a:noFill/>
              </a:tblPr>
              <a:tblGrid>
                <a:gridCol w="825975">
                  <a:extLst>
                    <a:ext uri="{9D8B030D-6E8A-4147-A177-3AD203B41FA5}">
                      <a16:colId xmlns:a16="http://schemas.microsoft.com/office/drawing/2014/main" val="20000"/>
                    </a:ext>
                  </a:extLst>
                </a:gridCol>
                <a:gridCol w="725213">
                  <a:extLst>
                    <a:ext uri="{9D8B030D-6E8A-4147-A177-3AD203B41FA5}">
                      <a16:colId xmlns:a16="http://schemas.microsoft.com/office/drawing/2014/main" val="20001"/>
                    </a:ext>
                  </a:extLst>
                </a:gridCol>
                <a:gridCol w="756750">
                  <a:extLst>
                    <a:ext uri="{9D8B030D-6E8A-4147-A177-3AD203B41FA5}">
                      <a16:colId xmlns:a16="http://schemas.microsoft.com/office/drawing/2014/main" val="20002"/>
                    </a:ext>
                  </a:extLst>
                </a:gridCol>
                <a:gridCol w="1103588">
                  <a:extLst>
                    <a:ext uri="{9D8B030D-6E8A-4147-A177-3AD203B41FA5}">
                      <a16:colId xmlns:a16="http://schemas.microsoft.com/office/drawing/2014/main" val="20003"/>
                    </a:ext>
                  </a:extLst>
                </a:gridCol>
                <a:gridCol w="867113">
                  <a:extLst>
                    <a:ext uri="{9D8B030D-6E8A-4147-A177-3AD203B41FA5}">
                      <a16:colId xmlns:a16="http://schemas.microsoft.com/office/drawing/2014/main" val="20004"/>
                    </a:ext>
                  </a:extLst>
                </a:gridCol>
                <a:gridCol w="633131">
                  <a:extLst>
                    <a:ext uri="{9D8B030D-6E8A-4147-A177-3AD203B41FA5}">
                      <a16:colId xmlns:a16="http://schemas.microsoft.com/office/drawing/2014/main" val="20005"/>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Age 65+</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&gt;College</a:t>
                      </a:r>
                      <a:endParaRPr sz="1400"/>
                    </a:p>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&lt;High school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Population</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HH_cnt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downtown</a:t>
                      </a:r>
                      <a:endParaRPr sz="140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0.1426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0.4874</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0.1014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60357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37216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Udist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0.0546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0.6143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0.0261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43128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16030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total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0.1275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0.5331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0.0669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680499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319327 </a:t>
                      </a:r>
                      <a:endParaRPr sz="1400"/>
                    </a:p>
                  </a:txBody>
                  <a:tcPr marL="5719" marR="5719" marT="5719" marB="0" anchor="b"/>
                </a:tc>
                <a:extLst>
                  <a:ext uri="{0D108BD9-81ED-4DB2-BD59-A6C34878D82A}">
                    <a16:rowId xmlns:a16="http://schemas.microsoft.com/office/drawing/2014/main" val="10003"/>
                  </a:ext>
                </a:extLst>
              </a:tr>
            </a:tbl>
          </a:graphicData>
        </a:graphic>
      </p:graphicFrame>
      <p:sp>
        <p:nvSpPr>
          <p:cNvPr id="238" name="Google Shape;238;p35"/>
          <p:cNvSpPr txBox="1"/>
          <p:nvPr/>
        </p:nvSpPr>
        <p:spPr>
          <a:xfrm>
            <a:off x="305746" y="2009690"/>
            <a:ext cx="2186945" cy="484748"/>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Downtown population:  8.8%</a:t>
            </a:r>
            <a:endParaRPr sz="1350"/>
          </a:p>
          <a:p>
            <a:r>
              <a:rPr lang="en-US" sz="1350">
                <a:solidFill>
                  <a:schemeClr val="dk1"/>
                </a:solidFill>
                <a:latin typeface="Arial"/>
                <a:ea typeface="Arial"/>
                <a:cs typeface="Arial"/>
                <a:sym typeface="Arial"/>
              </a:rPr>
              <a:t>U-district population: 6.3%</a:t>
            </a:r>
            <a:endParaRPr sz="1350">
              <a:solidFill>
                <a:schemeClr val="dk1"/>
              </a:solidFill>
              <a:latin typeface="Arial"/>
              <a:ea typeface="Arial"/>
              <a:cs typeface="Arial"/>
              <a:sym typeface="Arial"/>
            </a:endParaRPr>
          </a:p>
        </p:txBody>
      </p:sp>
      <p:sp>
        <p:nvSpPr>
          <p:cNvPr id="239" name="Google Shape;239;p35"/>
          <p:cNvSpPr/>
          <p:nvPr/>
        </p:nvSpPr>
        <p:spPr>
          <a:xfrm>
            <a:off x="6180083" y="2875237"/>
            <a:ext cx="1623849" cy="1891862"/>
          </a:xfrm>
          <a:prstGeom prst="rect">
            <a:avLst/>
          </a:prstGeom>
          <a:noFill/>
          <a:ln w="38100"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Arial"/>
              <a:ea typeface="Arial"/>
              <a:cs typeface="Arial"/>
              <a:sym typeface="Arial"/>
            </a:endParaRPr>
          </a:p>
        </p:txBody>
      </p:sp>
      <p:sp>
        <p:nvSpPr>
          <p:cNvPr id="240" name="Google Shape;240;p35"/>
          <p:cNvSpPr txBox="1"/>
          <p:nvPr/>
        </p:nvSpPr>
        <p:spPr>
          <a:xfrm>
            <a:off x="305746" y="2653654"/>
            <a:ext cx="4495510" cy="484748"/>
          </a:xfrm>
          <a:prstGeom prst="rect">
            <a:avLst/>
          </a:prstGeom>
          <a:noFill/>
          <a:ln>
            <a:noFill/>
          </a:ln>
        </p:spPr>
        <p:txBody>
          <a:bodyPr spcFirstLastPara="1" wrap="square" lIns="68569" tIns="34275" rIns="68569" bIns="34275" anchor="t" anchorCtr="0">
            <a:noAutofit/>
          </a:bodyPr>
          <a:lstStyle/>
          <a:p>
            <a:r>
              <a:rPr lang="en-US" sz="1350" b="1">
                <a:solidFill>
                  <a:schemeClr val="dk1"/>
                </a:solidFill>
                <a:latin typeface="Arial"/>
                <a:ea typeface="Arial"/>
                <a:cs typeface="Arial"/>
                <a:sym typeface="Arial"/>
              </a:rPr>
              <a:t>Downtown population: </a:t>
            </a:r>
            <a:endParaRPr sz="1350"/>
          </a:p>
          <a:p>
            <a:r>
              <a:rPr lang="en-US" sz="1350">
                <a:solidFill>
                  <a:schemeClr val="dk1"/>
                </a:solidFill>
                <a:latin typeface="Arial"/>
                <a:ea typeface="Arial"/>
                <a:cs typeface="Arial"/>
                <a:sym typeface="Arial"/>
              </a:rPr>
              <a:t>more diverse, lower income, fewer cars, fewer college degree </a:t>
            </a:r>
            <a:endParaRPr sz="1350">
              <a:solidFill>
                <a:schemeClr val="dk1"/>
              </a:solidFill>
              <a:latin typeface="Arial"/>
              <a:ea typeface="Arial"/>
              <a:cs typeface="Arial"/>
              <a:sym typeface="Arial"/>
            </a:endParaRPr>
          </a:p>
        </p:txBody>
      </p:sp>
    </p:spTree>
    <p:extLst>
      <p:ext uri="{BB962C8B-B14F-4D97-AF65-F5344CB8AC3E}">
        <p14:creationId xmlns:p14="http://schemas.microsoft.com/office/powerpoint/2010/main" val="1573655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a:spLocks noGrp="1"/>
          </p:cNvSpPr>
          <p:nvPr>
            <p:ph type="title"/>
          </p:nvPr>
        </p:nvSpPr>
        <p:spPr>
          <a:xfrm>
            <a:off x="628650" y="623006"/>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Equity- downtown </a:t>
            </a:r>
            <a:endParaRPr sz="3300" dirty="0">
              <a:solidFill>
                <a:schemeClr val="dk1"/>
              </a:solidFill>
              <a:latin typeface="Arial"/>
              <a:ea typeface="Arial"/>
              <a:cs typeface="Arial"/>
              <a:sym typeface="Arial"/>
            </a:endParaRPr>
          </a:p>
        </p:txBody>
      </p:sp>
      <p:sp>
        <p:nvSpPr>
          <p:cNvPr id="247" name="Google Shape;247;p36"/>
          <p:cNvSpPr txBox="1"/>
          <p:nvPr/>
        </p:nvSpPr>
        <p:spPr>
          <a:xfrm>
            <a:off x="181013" y="1457565"/>
            <a:ext cx="2765407" cy="274953"/>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2017-10-01 – 2018-04-31</a:t>
            </a:r>
            <a:endParaRPr sz="1350">
              <a:solidFill>
                <a:schemeClr val="dk1"/>
              </a:solidFill>
              <a:latin typeface="Arial"/>
              <a:ea typeface="Arial"/>
              <a:cs typeface="Arial"/>
              <a:sym typeface="Arial"/>
            </a:endParaRPr>
          </a:p>
        </p:txBody>
      </p:sp>
      <p:graphicFrame>
        <p:nvGraphicFramePr>
          <p:cNvPr id="248" name="Google Shape;248;p36"/>
          <p:cNvGraphicFramePr/>
          <p:nvPr>
            <p:extLst>
              <p:ext uri="{D42A27DB-BD31-4B8C-83A1-F6EECF244321}">
                <p14:modId xmlns:p14="http://schemas.microsoft.com/office/powerpoint/2010/main" val="2117746948"/>
              </p:ext>
            </p:extLst>
          </p:nvPr>
        </p:nvGraphicFramePr>
        <p:xfrm>
          <a:off x="181013" y="2081726"/>
          <a:ext cx="8872540" cy="1088888"/>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u="none" strike="noStrike" cap="none"/>
                        <a:t>Degree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0.6769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0.0753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solidFill>
                            <a:srgbClr val="FF0000"/>
                          </a:solidFill>
                        </a:rPr>
                        <a:t>100154.877</a:t>
                      </a:r>
                      <a:endParaRPr sz="1400" b="0" i="0" u="none" strike="noStrike" cap="none" dirty="0">
                        <a:solidFill>
                          <a:srgbClr val="FF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1.5288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0.2592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0.1055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0.5665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0.0556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235018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122594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0.6479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0.0919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solidFill>
                            <a:srgbClr val="FF0000"/>
                          </a:solidFill>
                        </a:rPr>
                        <a:t>119423.391</a:t>
                      </a:r>
                      <a:endParaRPr sz="1400" b="0" i="0" u="none" strike="noStrike" cap="none" dirty="0">
                        <a:solidFill>
                          <a:srgbClr val="FF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0.1150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0.1390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0.5148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445481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196733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0.6586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0.0862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112171.000</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1.8000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0.1693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0.1275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0.5331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0.0669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680499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319327 </a:t>
                      </a:r>
                      <a:endParaRPr sz="1400" b="0" i="0" u="none" strike="noStrike" cap="none" dirty="0">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3"/>
                  </a:ext>
                </a:extLst>
              </a:tr>
            </a:tbl>
          </a:graphicData>
        </a:graphic>
      </p:graphicFrame>
      <p:sp>
        <p:nvSpPr>
          <p:cNvPr id="249" name="Google Shape;249;p36"/>
          <p:cNvSpPr txBox="1"/>
          <p:nvPr/>
        </p:nvSpPr>
        <p:spPr>
          <a:xfrm>
            <a:off x="181013" y="1734565"/>
            <a:ext cx="2267696" cy="274952"/>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City-wide</a:t>
            </a:r>
            <a:endParaRPr sz="1350">
              <a:solidFill>
                <a:schemeClr val="dk1"/>
              </a:solidFill>
              <a:latin typeface="Arial"/>
              <a:ea typeface="Arial"/>
              <a:cs typeface="Arial"/>
              <a:sym typeface="Arial"/>
            </a:endParaRPr>
          </a:p>
        </p:txBody>
      </p:sp>
      <p:graphicFrame>
        <p:nvGraphicFramePr>
          <p:cNvPr id="250" name="Google Shape;250;p36"/>
          <p:cNvGraphicFramePr/>
          <p:nvPr>
            <p:extLst>
              <p:ext uri="{D42A27DB-BD31-4B8C-83A1-F6EECF244321}">
                <p14:modId xmlns:p14="http://schemas.microsoft.com/office/powerpoint/2010/main" val="3462131010"/>
              </p:ext>
            </p:extLst>
          </p:nvPr>
        </p:nvGraphicFramePr>
        <p:xfrm>
          <a:off x="181013" y="4202693"/>
          <a:ext cx="8872540" cy="1088888"/>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0.6052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0.1124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FF0000"/>
                          </a:solidFill>
                          <a:latin typeface="Arial"/>
                          <a:ea typeface="Arial"/>
                          <a:cs typeface="Arial"/>
                          <a:sym typeface="Arial"/>
                        </a:rPr>
                        <a:t>92049.422 </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1.0870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0.4528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0.1367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0.5016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0.0915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52083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32883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0.4767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0.1812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FF0000"/>
                          </a:solidFill>
                          <a:latin typeface="Arial"/>
                          <a:ea typeface="Arial"/>
                          <a:cs typeface="Arial"/>
                          <a:sym typeface="Arial"/>
                        </a:rPr>
                        <a:t>77661.330</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1.1235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0.4411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0.1764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0.3986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0.1640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8274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4333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0.5878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0.1221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90156.834</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1.0893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0.4524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0.1426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0.4874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0.1014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60357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37216 </a:t>
                      </a:r>
                      <a:endParaRPr sz="1400" dirty="0"/>
                    </a:p>
                  </a:txBody>
                  <a:tcPr marL="5719" marR="5719" marT="5719" marB="0" anchor="ctr"/>
                </a:tc>
                <a:extLst>
                  <a:ext uri="{0D108BD9-81ED-4DB2-BD59-A6C34878D82A}">
                    <a16:rowId xmlns:a16="http://schemas.microsoft.com/office/drawing/2014/main" val="10003"/>
                  </a:ext>
                </a:extLst>
              </a:tr>
            </a:tbl>
          </a:graphicData>
        </a:graphic>
      </p:graphicFrame>
      <p:sp>
        <p:nvSpPr>
          <p:cNvPr id="251" name="Google Shape;251;p36"/>
          <p:cNvSpPr txBox="1"/>
          <p:nvPr/>
        </p:nvSpPr>
        <p:spPr>
          <a:xfrm>
            <a:off x="181013" y="3898070"/>
            <a:ext cx="1832982" cy="304623"/>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Downtown only</a:t>
            </a:r>
            <a:endParaRPr sz="1350" dirty="0">
              <a:solidFill>
                <a:schemeClr val="dk1"/>
              </a:solidFill>
              <a:latin typeface="Arial"/>
              <a:ea typeface="Arial"/>
              <a:cs typeface="Arial"/>
              <a:sym typeface="Arial"/>
            </a:endParaRPr>
          </a:p>
        </p:txBody>
      </p:sp>
      <p:sp>
        <p:nvSpPr>
          <p:cNvPr id="252" name="Google Shape;252;p36"/>
          <p:cNvSpPr txBox="1"/>
          <p:nvPr/>
        </p:nvSpPr>
        <p:spPr>
          <a:xfrm>
            <a:off x="181012" y="6084952"/>
            <a:ext cx="8334337" cy="300083"/>
          </a:xfrm>
          <a:prstGeom prst="rect">
            <a:avLst/>
          </a:prstGeom>
          <a:noFill/>
          <a:ln>
            <a:noFill/>
          </a:ln>
        </p:spPr>
        <p:txBody>
          <a:bodyPr spcFirstLastPara="1" wrap="square" lIns="68569" tIns="34275" rIns="68569" bIns="34275" anchor="t" anchorCtr="0">
            <a:noAutofit/>
          </a:bodyPr>
          <a:lstStyle/>
          <a:p>
            <a:r>
              <a:rPr lang="en-US" sz="1500" dirty="0">
                <a:solidFill>
                  <a:schemeClr val="dk1"/>
                </a:solidFill>
                <a:latin typeface="Arial"/>
                <a:ea typeface="Arial"/>
                <a:cs typeface="Arial"/>
                <a:sym typeface="Arial"/>
              </a:rPr>
              <a:t>Summary: visibly inequitable in terms of race, income, age, education;  favors higher income;  </a:t>
            </a:r>
            <a:endParaRPr sz="15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883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a:solidFill>
                  <a:schemeClr val="dk1"/>
                </a:solidFill>
                <a:latin typeface="Arial"/>
                <a:ea typeface="Arial"/>
                <a:cs typeface="Arial"/>
                <a:sym typeface="Arial"/>
              </a:rPr>
              <a:t>Equity – U-district </a:t>
            </a:r>
            <a:endParaRPr sz="3300">
              <a:solidFill>
                <a:schemeClr val="dk1"/>
              </a:solidFill>
              <a:latin typeface="Arial"/>
              <a:ea typeface="Arial"/>
              <a:cs typeface="Arial"/>
              <a:sym typeface="Arial"/>
            </a:endParaRPr>
          </a:p>
        </p:txBody>
      </p:sp>
      <p:pic>
        <p:nvPicPr>
          <p:cNvPr id="258" name="Google Shape;258;p37"/>
          <p:cNvPicPr preferRelativeResize="0"/>
          <p:nvPr/>
        </p:nvPicPr>
        <p:blipFill rotWithShape="1">
          <a:blip r:embed="rId3">
            <a:alphaModFix/>
          </a:blip>
          <a:srcRect/>
          <a:stretch/>
        </p:blipFill>
        <p:spPr>
          <a:xfrm>
            <a:off x="4735285" y="857250"/>
            <a:ext cx="4408715" cy="5143500"/>
          </a:xfrm>
          <a:prstGeom prst="rect">
            <a:avLst/>
          </a:prstGeom>
          <a:noFill/>
          <a:ln>
            <a:noFill/>
          </a:ln>
        </p:spPr>
      </p:pic>
      <p:sp>
        <p:nvSpPr>
          <p:cNvPr id="259" name="Google Shape;259;p37"/>
          <p:cNvSpPr/>
          <p:nvPr/>
        </p:nvSpPr>
        <p:spPr>
          <a:xfrm>
            <a:off x="6891501" y="1700706"/>
            <a:ext cx="1623849" cy="1891862"/>
          </a:xfrm>
          <a:prstGeom prst="rect">
            <a:avLst/>
          </a:prstGeom>
          <a:noFill/>
          <a:ln w="38100"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Arial"/>
              <a:ea typeface="Arial"/>
              <a:cs typeface="Arial"/>
              <a:sym typeface="Arial"/>
            </a:endParaRPr>
          </a:p>
        </p:txBody>
      </p:sp>
      <p:graphicFrame>
        <p:nvGraphicFramePr>
          <p:cNvPr id="260" name="Google Shape;260;p37"/>
          <p:cNvGraphicFramePr/>
          <p:nvPr/>
        </p:nvGraphicFramePr>
        <p:xfrm>
          <a:off x="144450" y="3384225"/>
          <a:ext cx="4911769" cy="1301460"/>
        </p:xfrm>
        <a:graphic>
          <a:graphicData uri="http://schemas.openxmlformats.org/drawingml/2006/table">
            <a:tbl>
              <a:tblPr>
                <a:noFill/>
              </a:tblPr>
              <a:tblGrid>
                <a:gridCol w="755025">
                  <a:extLst>
                    <a:ext uri="{9D8B030D-6E8A-4147-A177-3AD203B41FA5}">
                      <a16:colId xmlns:a16="http://schemas.microsoft.com/office/drawing/2014/main" val="20000"/>
                    </a:ext>
                  </a:extLst>
                </a:gridCol>
                <a:gridCol w="670031">
                  <a:extLst>
                    <a:ext uri="{9D8B030D-6E8A-4147-A177-3AD203B41FA5}">
                      <a16:colId xmlns:a16="http://schemas.microsoft.com/office/drawing/2014/main" val="20001"/>
                    </a:ext>
                  </a:extLst>
                </a:gridCol>
                <a:gridCol w="677925">
                  <a:extLst>
                    <a:ext uri="{9D8B030D-6E8A-4147-A177-3AD203B41FA5}">
                      <a16:colId xmlns:a16="http://schemas.microsoft.com/office/drawing/2014/main" val="20002"/>
                    </a:ext>
                  </a:extLst>
                </a:gridCol>
                <a:gridCol w="1008994">
                  <a:extLst>
                    <a:ext uri="{9D8B030D-6E8A-4147-A177-3AD203B41FA5}">
                      <a16:colId xmlns:a16="http://schemas.microsoft.com/office/drawing/2014/main" val="20003"/>
                    </a:ext>
                  </a:extLst>
                </a:gridCol>
                <a:gridCol w="941156">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white</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black</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ave_income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Median car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No car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downtown</a:t>
                      </a:r>
                      <a:endParaRPr sz="140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0.5878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0.1221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90156.8348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1.0893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0.4524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Udist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0.6551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0.0247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85282.0321</a:t>
                      </a:r>
                      <a:r>
                        <a:rPr lang="en-US" sz="1400" b="0" i="0" u="none" strike="noStrike" cap="none">
                          <a:solidFill>
                            <a:schemeClr val="dk1"/>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1.5281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0.2860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total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0.6586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0.0862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112171.0000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1.8000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0.1693 </a:t>
                      </a:r>
                      <a:endParaRPr sz="1400"/>
                    </a:p>
                  </a:txBody>
                  <a:tcPr marL="5719" marR="5719" marT="5719" marB="0" anchor="ctr"/>
                </a:tc>
                <a:extLst>
                  <a:ext uri="{0D108BD9-81ED-4DB2-BD59-A6C34878D82A}">
                    <a16:rowId xmlns:a16="http://schemas.microsoft.com/office/drawing/2014/main" val="10003"/>
                  </a:ext>
                </a:extLst>
              </a:tr>
            </a:tbl>
          </a:graphicData>
        </a:graphic>
      </p:graphicFrame>
      <p:graphicFrame>
        <p:nvGraphicFramePr>
          <p:cNvPr id="261" name="Google Shape;261;p37"/>
          <p:cNvGraphicFramePr/>
          <p:nvPr>
            <p:extLst>
              <p:ext uri="{D42A27DB-BD31-4B8C-83A1-F6EECF244321}">
                <p14:modId xmlns:p14="http://schemas.microsoft.com/office/powerpoint/2010/main" val="1326802728"/>
              </p:ext>
            </p:extLst>
          </p:nvPr>
        </p:nvGraphicFramePr>
        <p:xfrm>
          <a:off x="144450" y="4949935"/>
          <a:ext cx="4911770" cy="1088888"/>
        </p:xfrm>
        <a:graphic>
          <a:graphicData uri="http://schemas.openxmlformats.org/drawingml/2006/table">
            <a:tbl>
              <a:tblPr>
                <a:noFill/>
              </a:tblPr>
              <a:tblGrid>
                <a:gridCol w="825975">
                  <a:extLst>
                    <a:ext uri="{9D8B030D-6E8A-4147-A177-3AD203B41FA5}">
                      <a16:colId xmlns:a16="http://schemas.microsoft.com/office/drawing/2014/main" val="20000"/>
                    </a:ext>
                  </a:extLst>
                </a:gridCol>
                <a:gridCol w="725213">
                  <a:extLst>
                    <a:ext uri="{9D8B030D-6E8A-4147-A177-3AD203B41FA5}">
                      <a16:colId xmlns:a16="http://schemas.microsoft.com/office/drawing/2014/main" val="20001"/>
                    </a:ext>
                  </a:extLst>
                </a:gridCol>
                <a:gridCol w="756750">
                  <a:extLst>
                    <a:ext uri="{9D8B030D-6E8A-4147-A177-3AD203B41FA5}">
                      <a16:colId xmlns:a16="http://schemas.microsoft.com/office/drawing/2014/main" val="20002"/>
                    </a:ext>
                  </a:extLst>
                </a:gridCol>
                <a:gridCol w="1103588">
                  <a:extLst>
                    <a:ext uri="{9D8B030D-6E8A-4147-A177-3AD203B41FA5}">
                      <a16:colId xmlns:a16="http://schemas.microsoft.com/office/drawing/2014/main" val="20003"/>
                    </a:ext>
                  </a:extLst>
                </a:gridCol>
                <a:gridCol w="867113">
                  <a:extLst>
                    <a:ext uri="{9D8B030D-6E8A-4147-A177-3AD203B41FA5}">
                      <a16:colId xmlns:a16="http://schemas.microsoft.com/office/drawing/2014/main" val="20004"/>
                    </a:ext>
                  </a:extLst>
                </a:gridCol>
                <a:gridCol w="633131">
                  <a:extLst>
                    <a:ext uri="{9D8B030D-6E8A-4147-A177-3AD203B41FA5}">
                      <a16:colId xmlns:a16="http://schemas.microsoft.com/office/drawing/2014/main" val="20005"/>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Age 65+</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&gt;College</a:t>
                      </a:r>
                      <a:endParaRPr sz="1400"/>
                    </a:p>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&lt;High school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Population</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HH_cnt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downtown</a:t>
                      </a:r>
                      <a:endParaRPr sz="140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0.1426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0.4874</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0.1014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60357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37216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Udist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0.0546</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0.6143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0.0261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43128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16030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total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0.1275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0.5331 </a:t>
                      </a:r>
                      <a:endParaRPr sz="1400" dirty="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0.0669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680499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319327 </a:t>
                      </a:r>
                      <a:endParaRPr sz="1400" dirty="0"/>
                    </a:p>
                  </a:txBody>
                  <a:tcPr marL="5719" marR="5719" marT="5719" marB="0" anchor="b"/>
                </a:tc>
                <a:extLst>
                  <a:ext uri="{0D108BD9-81ED-4DB2-BD59-A6C34878D82A}">
                    <a16:rowId xmlns:a16="http://schemas.microsoft.com/office/drawing/2014/main" val="10003"/>
                  </a:ext>
                </a:extLst>
              </a:tr>
            </a:tbl>
          </a:graphicData>
        </a:graphic>
      </p:graphicFrame>
      <p:sp>
        <p:nvSpPr>
          <p:cNvPr id="262" name="Google Shape;262;p37"/>
          <p:cNvSpPr txBox="1"/>
          <p:nvPr/>
        </p:nvSpPr>
        <p:spPr>
          <a:xfrm>
            <a:off x="305746" y="2009690"/>
            <a:ext cx="3502325" cy="484748"/>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Downtown population:  8.8%</a:t>
            </a:r>
            <a:endParaRPr sz="1350" dirty="0"/>
          </a:p>
          <a:p>
            <a:r>
              <a:rPr lang="en-US" sz="1350" dirty="0">
                <a:solidFill>
                  <a:schemeClr val="dk1"/>
                </a:solidFill>
                <a:latin typeface="Arial"/>
                <a:ea typeface="Arial"/>
                <a:cs typeface="Arial"/>
                <a:sym typeface="Arial"/>
              </a:rPr>
              <a:t>U-district population: 6.3%</a:t>
            </a:r>
            <a:endParaRPr sz="1350" dirty="0">
              <a:solidFill>
                <a:schemeClr val="dk1"/>
              </a:solidFill>
              <a:latin typeface="Arial"/>
              <a:ea typeface="Arial"/>
              <a:cs typeface="Arial"/>
              <a:sym typeface="Arial"/>
            </a:endParaRPr>
          </a:p>
        </p:txBody>
      </p:sp>
      <p:sp>
        <p:nvSpPr>
          <p:cNvPr id="263" name="Google Shape;263;p37"/>
          <p:cNvSpPr txBox="1"/>
          <p:nvPr/>
        </p:nvSpPr>
        <p:spPr>
          <a:xfrm>
            <a:off x="305745" y="2653654"/>
            <a:ext cx="4590345" cy="692498"/>
          </a:xfrm>
          <a:prstGeom prst="rect">
            <a:avLst/>
          </a:prstGeom>
          <a:noFill/>
          <a:ln>
            <a:noFill/>
          </a:ln>
        </p:spPr>
        <p:txBody>
          <a:bodyPr spcFirstLastPara="1" wrap="square" lIns="68569" tIns="34275" rIns="68569" bIns="34275" anchor="t" anchorCtr="0">
            <a:noAutofit/>
          </a:bodyPr>
          <a:lstStyle/>
          <a:p>
            <a:r>
              <a:rPr lang="en-US" sz="1350" b="1" dirty="0">
                <a:solidFill>
                  <a:schemeClr val="dk1"/>
                </a:solidFill>
                <a:latin typeface="Arial"/>
                <a:ea typeface="Arial"/>
                <a:cs typeface="Arial"/>
                <a:sym typeface="Arial"/>
              </a:rPr>
              <a:t>U-district population: </a:t>
            </a:r>
            <a:endParaRPr sz="1350" dirty="0"/>
          </a:p>
          <a:p>
            <a:r>
              <a:rPr lang="en-US" sz="1350" dirty="0">
                <a:solidFill>
                  <a:schemeClr val="dk1"/>
                </a:solidFill>
                <a:latin typeface="Arial"/>
                <a:ea typeface="Arial"/>
                <a:cs typeface="Arial"/>
                <a:sym typeface="Arial"/>
              </a:rPr>
              <a:t>fewer African Americans, lower income, fewer cars, </a:t>
            </a:r>
            <a:endParaRPr sz="1350" dirty="0"/>
          </a:p>
          <a:p>
            <a:r>
              <a:rPr lang="en-US" sz="1350" dirty="0">
                <a:solidFill>
                  <a:schemeClr val="dk1"/>
                </a:solidFill>
                <a:latin typeface="Arial"/>
                <a:ea typeface="Arial"/>
                <a:cs typeface="Arial"/>
                <a:sym typeface="Arial"/>
              </a:rPr>
              <a:t>More college degree, younger</a:t>
            </a:r>
            <a:endParaRPr sz="135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90870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title"/>
          </p:nvPr>
        </p:nvSpPr>
        <p:spPr>
          <a:xfrm>
            <a:off x="628650" y="568432"/>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a:solidFill>
                  <a:schemeClr val="dk1"/>
                </a:solidFill>
                <a:latin typeface="Arial"/>
                <a:ea typeface="Arial"/>
                <a:cs typeface="Arial"/>
                <a:sym typeface="Arial"/>
              </a:rPr>
              <a:t>Equity – U-district </a:t>
            </a:r>
            <a:endParaRPr sz="3300">
              <a:solidFill>
                <a:schemeClr val="dk1"/>
              </a:solidFill>
              <a:latin typeface="Arial"/>
              <a:ea typeface="Arial"/>
              <a:cs typeface="Arial"/>
              <a:sym typeface="Arial"/>
            </a:endParaRPr>
          </a:p>
        </p:txBody>
      </p:sp>
      <p:sp>
        <p:nvSpPr>
          <p:cNvPr id="270" name="Google Shape;270;p38"/>
          <p:cNvSpPr txBox="1"/>
          <p:nvPr/>
        </p:nvSpPr>
        <p:spPr>
          <a:xfrm>
            <a:off x="181946" y="1761955"/>
            <a:ext cx="2665426" cy="279687"/>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2017-10-01 – 2018-04-31</a:t>
            </a:r>
            <a:endParaRPr sz="1350" dirty="0">
              <a:solidFill>
                <a:schemeClr val="dk1"/>
              </a:solidFill>
              <a:latin typeface="Arial"/>
              <a:ea typeface="Arial"/>
              <a:cs typeface="Arial"/>
              <a:sym typeface="Arial"/>
            </a:endParaRPr>
          </a:p>
        </p:txBody>
      </p:sp>
      <p:graphicFrame>
        <p:nvGraphicFramePr>
          <p:cNvPr id="271" name="Google Shape;271;p38"/>
          <p:cNvGraphicFramePr/>
          <p:nvPr>
            <p:extLst>
              <p:ext uri="{D42A27DB-BD31-4B8C-83A1-F6EECF244321}">
                <p14:modId xmlns:p14="http://schemas.microsoft.com/office/powerpoint/2010/main" val="881004185"/>
              </p:ext>
            </p:extLst>
          </p:nvPr>
        </p:nvGraphicFramePr>
        <p:xfrm>
          <a:off x="181946" y="2449188"/>
          <a:ext cx="8872540" cy="1088888"/>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u="none" strike="noStrike" cap="none"/>
                        <a:t>Degree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0.6769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0.0753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100154.877 </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1.5288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0.2592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0.1055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0.5665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0.0556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235018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122594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0.6479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0.0919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119423.391 </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0.1150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0.1390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0.5148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445481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196733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0.6586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0.0862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112171.000</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1.8000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0.1693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0.1275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0.5331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0.0669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680499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319327 </a:t>
                      </a:r>
                      <a:endParaRPr sz="1400" b="0" i="0" u="none" strike="noStrike" cap="none" dirty="0">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3"/>
                  </a:ext>
                </a:extLst>
              </a:tr>
            </a:tbl>
          </a:graphicData>
        </a:graphic>
      </p:graphicFrame>
      <p:sp>
        <p:nvSpPr>
          <p:cNvPr id="272" name="Google Shape;272;p38"/>
          <p:cNvSpPr txBox="1"/>
          <p:nvPr/>
        </p:nvSpPr>
        <p:spPr>
          <a:xfrm>
            <a:off x="181947" y="2038954"/>
            <a:ext cx="1111763" cy="279687"/>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City-wide</a:t>
            </a:r>
            <a:endParaRPr sz="1350">
              <a:solidFill>
                <a:schemeClr val="dk1"/>
              </a:solidFill>
              <a:latin typeface="Arial"/>
              <a:ea typeface="Arial"/>
              <a:cs typeface="Arial"/>
              <a:sym typeface="Arial"/>
            </a:endParaRPr>
          </a:p>
        </p:txBody>
      </p:sp>
      <p:graphicFrame>
        <p:nvGraphicFramePr>
          <p:cNvPr id="273" name="Google Shape;273;p38"/>
          <p:cNvGraphicFramePr/>
          <p:nvPr>
            <p:extLst>
              <p:ext uri="{D42A27DB-BD31-4B8C-83A1-F6EECF244321}">
                <p14:modId xmlns:p14="http://schemas.microsoft.com/office/powerpoint/2010/main" val="2512358196"/>
              </p:ext>
            </p:extLst>
          </p:nvPr>
        </p:nvGraphicFramePr>
        <p:xfrm>
          <a:off x="181946" y="4416870"/>
          <a:ext cx="8872540" cy="1184437"/>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0.6303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0.0261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dirty="0">
                          <a:solidFill>
                            <a:srgbClr val="FF0000"/>
                          </a:solidFill>
                          <a:latin typeface="Arial"/>
                          <a:ea typeface="Arial"/>
                          <a:cs typeface="Arial"/>
                          <a:sym typeface="Arial"/>
                        </a:rPr>
                        <a:t>71808.469</a:t>
                      </a:r>
                      <a:endParaRPr sz="1400" dirty="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1.4327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0.3218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0.0485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0.6013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0.0274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34278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12821 </a:t>
                      </a:r>
                      <a:endParaRPr sz="1400"/>
                    </a:p>
                  </a:txBody>
                  <a:tcPr marL="5719" marR="5719" marT="5719" marB="0" anchor="b"/>
                </a:tc>
                <a:extLst>
                  <a:ext uri="{0D108BD9-81ED-4DB2-BD59-A6C34878D82A}">
                    <a16:rowId xmlns:a16="http://schemas.microsoft.com/office/drawing/2014/main" val="10001"/>
                  </a:ext>
                </a:extLst>
              </a:tr>
              <a:tr h="314628">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0.7494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0.0190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dirty="0">
                          <a:solidFill>
                            <a:srgbClr val="FF0000"/>
                          </a:solidFill>
                          <a:latin typeface="Arial"/>
                          <a:ea typeface="Arial"/>
                          <a:cs typeface="Arial"/>
                          <a:sym typeface="Arial"/>
                        </a:rPr>
                        <a:t>139868.90 </a:t>
                      </a:r>
                      <a:endParaRPr sz="1400" dirty="0"/>
                    </a:p>
                  </a:txBody>
                  <a:tcPr marL="5719" marR="5719" marT="5719" marB="0" anchor="b"/>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1.9110 </a:t>
                      </a:r>
                      <a:endParaRPr sz="1400" dirty="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0.1429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0.0777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0.6638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0.0206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8850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3209 </a:t>
                      </a:r>
                      <a:endParaRPr sz="1400"/>
                    </a:p>
                  </a:txBody>
                  <a:tcPr marL="5719" marR="5719" marT="5719" marB="0" anchor="b"/>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0.6551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0.0247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85282.032</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1.5281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0.2860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0.0546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0.6143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0.0261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43128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16030 </a:t>
                      </a:r>
                      <a:endParaRPr sz="1400" dirty="0"/>
                    </a:p>
                  </a:txBody>
                  <a:tcPr marL="5719" marR="5719" marT="5719" marB="0" anchor="ctr"/>
                </a:tc>
                <a:extLst>
                  <a:ext uri="{0D108BD9-81ED-4DB2-BD59-A6C34878D82A}">
                    <a16:rowId xmlns:a16="http://schemas.microsoft.com/office/drawing/2014/main" val="10003"/>
                  </a:ext>
                </a:extLst>
              </a:tr>
            </a:tbl>
          </a:graphicData>
        </a:graphic>
      </p:graphicFrame>
      <p:sp>
        <p:nvSpPr>
          <p:cNvPr id="274" name="Google Shape;274;p38"/>
          <p:cNvSpPr txBox="1"/>
          <p:nvPr/>
        </p:nvSpPr>
        <p:spPr>
          <a:xfrm>
            <a:off x="181945" y="4069709"/>
            <a:ext cx="1901497" cy="300083"/>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U-district only</a:t>
            </a:r>
            <a:endParaRPr sz="1350" dirty="0">
              <a:solidFill>
                <a:schemeClr val="dk1"/>
              </a:solidFill>
              <a:latin typeface="Arial"/>
              <a:ea typeface="Arial"/>
              <a:cs typeface="Arial"/>
              <a:sym typeface="Arial"/>
            </a:endParaRPr>
          </a:p>
        </p:txBody>
      </p:sp>
      <p:sp>
        <p:nvSpPr>
          <p:cNvPr id="275" name="Google Shape;275;p38"/>
          <p:cNvSpPr txBox="1"/>
          <p:nvPr/>
        </p:nvSpPr>
        <p:spPr>
          <a:xfrm>
            <a:off x="181944" y="6120860"/>
            <a:ext cx="7908759" cy="300083"/>
          </a:xfrm>
          <a:prstGeom prst="rect">
            <a:avLst/>
          </a:prstGeom>
          <a:noFill/>
          <a:ln>
            <a:noFill/>
          </a:ln>
        </p:spPr>
        <p:txBody>
          <a:bodyPr spcFirstLastPara="1" wrap="square" lIns="68569" tIns="34275" rIns="68569" bIns="34275" anchor="t" anchorCtr="0">
            <a:noAutofit/>
          </a:bodyPr>
          <a:lstStyle/>
          <a:p>
            <a:r>
              <a:rPr lang="en-US" sz="1500" dirty="0">
                <a:solidFill>
                  <a:schemeClr val="dk1"/>
                </a:solidFill>
                <a:latin typeface="Arial"/>
                <a:ea typeface="Arial"/>
                <a:cs typeface="Arial"/>
                <a:sym typeface="Arial"/>
              </a:rPr>
              <a:t>Summary: </a:t>
            </a:r>
            <a:r>
              <a:rPr lang="en-US" sz="1500" b="1" dirty="0">
                <a:solidFill>
                  <a:schemeClr val="dk1"/>
                </a:solidFill>
                <a:latin typeface="Arial"/>
                <a:ea typeface="Arial"/>
                <a:cs typeface="Arial"/>
                <a:sym typeface="Arial"/>
              </a:rPr>
              <a:t>Inverse inequity </a:t>
            </a:r>
            <a:r>
              <a:rPr lang="en-US" sz="1500" dirty="0">
                <a:solidFill>
                  <a:schemeClr val="dk1"/>
                </a:solidFill>
                <a:latin typeface="Arial"/>
                <a:ea typeface="Arial"/>
                <a:cs typeface="Arial"/>
                <a:sym typeface="Arial"/>
              </a:rPr>
              <a:t>in race, income, and education; inequity in terms of age, car.  </a:t>
            </a:r>
            <a:endParaRPr sz="15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30146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362432" y="702408"/>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Equity – exclude downtown and U-district</a:t>
            </a:r>
            <a:endParaRPr sz="3300" dirty="0">
              <a:solidFill>
                <a:schemeClr val="dk1"/>
              </a:solidFill>
              <a:latin typeface="Arial"/>
              <a:ea typeface="Arial"/>
              <a:cs typeface="Arial"/>
              <a:sym typeface="Arial"/>
            </a:endParaRPr>
          </a:p>
        </p:txBody>
      </p:sp>
      <p:sp>
        <p:nvSpPr>
          <p:cNvPr id="281" name="Google Shape;281;p39"/>
          <p:cNvSpPr txBox="1"/>
          <p:nvPr/>
        </p:nvSpPr>
        <p:spPr>
          <a:xfrm>
            <a:off x="209969" y="1496706"/>
            <a:ext cx="2607553"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2017-10-01 – 2018-04-31</a:t>
            </a:r>
            <a:endParaRPr sz="1350">
              <a:solidFill>
                <a:schemeClr val="dk1"/>
              </a:solidFill>
              <a:latin typeface="Arial"/>
              <a:ea typeface="Arial"/>
              <a:cs typeface="Arial"/>
              <a:sym typeface="Arial"/>
            </a:endParaRPr>
          </a:p>
        </p:txBody>
      </p:sp>
      <p:graphicFrame>
        <p:nvGraphicFramePr>
          <p:cNvPr id="282" name="Google Shape;282;p39"/>
          <p:cNvGraphicFramePr/>
          <p:nvPr>
            <p:extLst>
              <p:ext uri="{D42A27DB-BD31-4B8C-83A1-F6EECF244321}">
                <p14:modId xmlns:p14="http://schemas.microsoft.com/office/powerpoint/2010/main" val="1387160974"/>
              </p:ext>
            </p:extLst>
          </p:nvPr>
        </p:nvGraphicFramePr>
        <p:xfrm>
          <a:off x="209969" y="2060683"/>
          <a:ext cx="8872540" cy="1088888"/>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u="none" strike="noStrike" cap="none"/>
                        <a:t>Degree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0.6769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0.0753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100154.877</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1.5288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0.2592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0.1055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0.5665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0.0556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235018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122594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0.6479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0.0919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119423.391</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0.1150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0.1390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0.5148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445481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196733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dirty="0"/>
                        <a:t>0.6586 </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0.0862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112171.00 </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1.8000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0.1693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0.1275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0.5331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0.0669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680499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319327 </a:t>
                      </a:r>
                      <a:endParaRPr sz="1400" b="0" i="0" u="none" strike="noStrike" cap="none" dirty="0">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3"/>
                  </a:ext>
                </a:extLst>
              </a:tr>
            </a:tbl>
          </a:graphicData>
        </a:graphic>
      </p:graphicFrame>
      <p:sp>
        <p:nvSpPr>
          <p:cNvPr id="283" name="Google Shape;283;p39"/>
          <p:cNvSpPr txBox="1"/>
          <p:nvPr/>
        </p:nvSpPr>
        <p:spPr>
          <a:xfrm>
            <a:off x="209970" y="1773705"/>
            <a:ext cx="2086691" cy="276999"/>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City-wide</a:t>
            </a:r>
            <a:endParaRPr sz="1350" dirty="0">
              <a:solidFill>
                <a:schemeClr val="dk1"/>
              </a:solidFill>
              <a:latin typeface="Arial"/>
              <a:ea typeface="Arial"/>
              <a:cs typeface="Arial"/>
              <a:sym typeface="Arial"/>
            </a:endParaRPr>
          </a:p>
        </p:txBody>
      </p:sp>
      <p:graphicFrame>
        <p:nvGraphicFramePr>
          <p:cNvPr id="284" name="Google Shape;284;p39"/>
          <p:cNvGraphicFramePr/>
          <p:nvPr>
            <p:extLst>
              <p:ext uri="{D42A27DB-BD31-4B8C-83A1-F6EECF244321}">
                <p14:modId xmlns:p14="http://schemas.microsoft.com/office/powerpoint/2010/main" val="3439065901"/>
              </p:ext>
            </p:extLst>
          </p:nvPr>
        </p:nvGraphicFramePr>
        <p:xfrm>
          <a:off x="209969" y="4363862"/>
          <a:ext cx="8872540" cy="1512483"/>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320497">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0.7144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0.0733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chemeClr val="dk1"/>
                          </a:solidFill>
                          <a:latin typeface="Arial"/>
                          <a:ea typeface="Arial"/>
                          <a:cs typeface="Arial"/>
                          <a:sym typeface="Arial"/>
                        </a:rPr>
                        <a:t>108431.19</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1.7390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chemeClr val="dk1"/>
                          </a:solidFill>
                          <a:latin typeface="Arial"/>
                          <a:ea typeface="Arial"/>
                          <a:cs typeface="Arial"/>
                          <a:sym typeface="Arial"/>
                        </a:rPr>
                        <a:t>0.1633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0.1076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0.5821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0.0492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148657</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76891</a:t>
                      </a:r>
                      <a:endParaRPr sz="1400"/>
                    </a:p>
                  </a:txBody>
                  <a:tcPr marL="5719" marR="5719" marT="5719" marB="0" anchor="b"/>
                </a:tc>
                <a:extLst>
                  <a:ext uri="{0D108BD9-81ED-4DB2-BD59-A6C34878D82A}">
                    <a16:rowId xmlns:a16="http://schemas.microsoft.com/office/drawing/2014/main" val="10001"/>
                  </a:ext>
                </a:extLst>
              </a:tr>
              <a:tr h="343136">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0.6476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0.0925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dirty="0">
                          <a:solidFill>
                            <a:schemeClr val="dk1"/>
                          </a:solidFill>
                          <a:latin typeface="Arial"/>
                          <a:ea typeface="Arial"/>
                          <a:cs typeface="Arial"/>
                          <a:sym typeface="Arial"/>
                        </a:rPr>
                        <a:t>119951.62</a:t>
                      </a:r>
                      <a:endParaRPr sz="1400" dirty="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1.9864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chemeClr val="dk1"/>
                          </a:solidFill>
                          <a:latin typeface="Arial"/>
                          <a:ea typeface="Arial"/>
                          <a:cs typeface="Arial"/>
                          <a:sym typeface="Arial"/>
                        </a:rPr>
                        <a:t>0.1069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0.1399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0.5071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0.0745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431755</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190610</a:t>
                      </a:r>
                      <a:endParaRPr sz="1400"/>
                    </a:p>
                  </a:txBody>
                  <a:tcPr marL="5719" marR="5719" marT="5719" marB="0" anchor="b"/>
                </a:tc>
                <a:extLst>
                  <a:ext uri="{0D108BD9-81ED-4DB2-BD59-A6C34878D82A}">
                    <a16:rowId xmlns:a16="http://schemas.microsoft.com/office/drawing/2014/main" val="10002"/>
                  </a:ext>
                </a:extLst>
              </a:tr>
              <a:tr h="41719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0.6650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0.0877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116804.97 </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1.9167 </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0.1226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0.1317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0.5266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0.0679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580412</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267501</a:t>
                      </a:r>
                      <a:endParaRPr sz="1400" dirty="0"/>
                    </a:p>
                  </a:txBody>
                  <a:tcPr marL="5719" marR="5719" marT="5719" marB="0" anchor="ctr"/>
                </a:tc>
                <a:extLst>
                  <a:ext uri="{0D108BD9-81ED-4DB2-BD59-A6C34878D82A}">
                    <a16:rowId xmlns:a16="http://schemas.microsoft.com/office/drawing/2014/main" val="10003"/>
                  </a:ext>
                </a:extLst>
              </a:tr>
            </a:tbl>
          </a:graphicData>
        </a:graphic>
      </p:graphicFrame>
      <p:sp>
        <p:nvSpPr>
          <p:cNvPr id="285" name="Google Shape;285;p39"/>
          <p:cNvSpPr txBox="1"/>
          <p:nvPr/>
        </p:nvSpPr>
        <p:spPr>
          <a:xfrm>
            <a:off x="219823" y="4000153"/>
            <a:ext cx="4380200" cy="257787"/>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City-wide: exclude downtown and u-district</a:t>
            </a:r>
            <a:endParaRPr sz="1350">
              <a:solidFill>
                <a:schemeClr val="dk1"/>
              </a:solidFill>
              <a:latin typeface="Arial"/>
              <a:ea typeface="Arial"/>
              <a:cs typeface="Arial"/>
              <a:sym typeface="Arial"/>
            </a:endParaRPr>
          </a:p>
        </p:txBody>
      </p:sp>
      <p:sp>
        <p:nvSpPr>
          <p:cNvPr id="286" name="Google Shape;286;p39"/>
          <p:cNvSpPr txBox="1"/>
          <p:nvPr/>
        </p:nvSpPr>
        <p:spPr>
          <a:xfrm>
            <a:off x="231398" y="6366958"/>
            <a:ext cx="7731984" cy="300083"/>
          </a:xfrm>
          <a:prstGeom prst="rect">
            <a:avLst/>
          </a:prstGeom>
          <a:noFill/>
          <a:ln>
            <a:noFill/>
          </a:ln>
        </p:spPr>
        <p:txBody>
          <a:bodyPr spcFirstLastPara="1" wrap="square" lIns="68569" tIns="34275" rIns="68569" bIns="34275" anchor="t" anchorCtr="0">
            <a:noAutofit/>
          </a:bodyPr>
          <a:lstStyle/>
          <a:p>
            <a:r>
              <a:rPr lang="en-US" sz="1500" dirty="0">
                <a:solidFill>
                  <a:schemeClr val="dk1"/>
                </a:solidFill>
                <a:latin typeface="Arial"/>
                <a:ea typeface="Arial"/>
                <a:cs typeface="Arial"/>
                <a:sym typeface="Arial"/>
              </a:rPr>
              <a:t>Summary: </a:t>
            </a:r>
            <a:r>
              <a:rPr lang="en-US" sz="1500" b="1" dirty="0">
                <a:solidFill>
                  <a:schemeClr val="dk1"/>
                </a:solidFill>
                <a:latin typeface="Arial"/>
                <a:ea typeface="Arial"/>
                <a:cs typeface="Arial"/>
                <a:sym typeface="Arial"/>
              </a:rPr>
              <a:t>Compared to city-wide, increased differences in race and education.  </a:t>
            </a:r>
            <a:endParaRPr sz="15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82491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4"/>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Bikeshare Equity</a:t>
            </a:r>
            <a:endParaRPr sz="3300" dirty="0">
              <a:solidFill>
                <a:schemeClr val="dk1"/>
              </a:solidFill>
              <a:latin typeface="Arial"/>
              <a:ea typeface="Arial"/>
              <a:cs typeface="Arial"/>
              <a:sym typeface="Arial"/>
            </a:endParaRPr>
          </a:p>
        </p:txBody>
      </p:sp>
      <p:sp>
        <p:nvSpPr>
          <p:cNvPr id="330" name="Google Shape;330;p44"/>
          <p:cNvSpPr txBox="1">
            <a:spLocks noGrp="1"/>
          </p:cNvSpPr>
          <p:nvPr>
            <p:ph type="body" idx="1"/>
          </p:nvPr>
        </p:nvSpPr>
        <p:spPr>
          <a:xfrm>
            <a:off x="628650" y="2226469"/>
            <a:ext cx="7886700" cy="3263504"/>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lnSpc>
                <a:spcPct val="90000"/>
              </a:lnSpc>
              <a:spcBef>
                <a:spcPts val="0"/>
              </a:spcBef>
              <a:spcAft>
                <a:spcPts val="0"/>
              </a:spcAft>
              <a:buClr>
                <a:schemeClr val="dk1"/>
              </a:buClr>
              <a:buSzPts val="2800"/>
              <a:buNone/>
            </a:pPr>
            <a:r>
              <a:rPr lang="en-US" sz="2100" dirty="0">
                <a:solidFill>
                  <a:schemeClr val="dk1"/>
                </a:solidFill>
                <a:latin typeface="Arial"/>
                <a:ea typeface="Arial"/>
                <a:cs typeface="Arial"/>
                <a:sym typeface="Arial"/>
              </a:rPr>
              <a:t>Summary:</a:t>
            </a:r>
            <a:endParaRPr dirty="0"/>
          </a:p>
          <a:p>
            <a:pPr marL="514350" lvl="1" indent="-171450">
              <a:lnSpc>
                <a:spcPct val="90000"/>
              </a:lnSpc>
              <a:spcBef>
                <a:spcPts val="375"/>
              </a:spcBef>
              <a:spcAft>
                <a:spcPts val="0"/>
              </a:spcAft>
              <a:buClr>
                <a:schemeClr val="dk1"/>
              </a:buClr>
              <a:buSzPts val="2400"/>
              <a:buFont typeface="Arial"/>
              <a:buChar char="•"/>
            </a:pPr>
            <a:r>
              <a:rPr lang="en-US" sz="1800" dirty="0">
                <a:solidFill>
                  <a:schemeClr val="dk1"/>
                </a:solidFill>
                <a:latin typeface="Arial"/>
                <a:ea typeface="Arial"/>
                <a:cs typeface="Arial"/>
                <a:sym typeface="Arial"/>
              </a:rPr>
              <a:t>Seattle: Seattle as whole exhibits inequity of access to shared bikes service areas in terms of race, age, education, and # of cars. Inverse equity is observed for income.</a:t>
            </a:r>
            <a:endParaRPr dirty="0"/>
          </a:p>
          <a:p>
            <a:pPr marL="514350" lvl="1" indent="-171450">
              <a:lnSpc>
                <a:spcPct val="90000"/>
              </a:lnSpc>
              <a:spcBef>
                <a:spcPts val="375"/>
              </a:spcBef>
              <a:spcAft>
                <a:spcPts val="0"/>
              </a:spcAft>
              <a:buClr>
                <a:schemeClr val="dk1"/>
              </a:buClr>
              <a:buSzPts val="2400"/>
              <a:buFont typeface="Arial"/>
              <a:buChar char="•"/>
            </a:pPr>
            <a:r>
              <a:rPr lang="en-US" sz="1800" dirty="0">
                <a:solidFill>
                  <a:schemeClr val="dk1"/>
                </a:solidFill>
                <a:latin typeface="Arial"/>
                <a:ea typeface="Arial"/>
                <a:cs typeface="Arial"/>
                <a:sym typeface="Arial"/>
              </a:rPr>
              <a:t>Downtown: Compared to city-wide equity, larger differences are observed for race, age, and education. Higher income population have more access to bikeshare services than lower income population.</a:t>
            </a:r>
            <a:endParaRPr dirty="0"/>
          </a:p>
          <a:p>
            <a:pPr marL="514350" lvl="1" indent="-171450">
              <a:lnSpc>
                <a:spcPct val="90000"/>
              </a:lnSpc>
              <a:spcBef>
                <a:spcPts val="375"/>
              </a:spcBef>
              <a:spcAft>
                <a:spcPts val="0"/>
              </a:spcAft>
              <a:buClr>
                <a:schemeClr val="dk1"/>
              </a:buClr>
              <a:buSzPts val="2400"/>
              <a:buFont typeface="Arial"/>
              <a:buChar char="•"/>
            </a:pPr>
            <a:r>
              <a:rPr lang="en-US" sz="1800" dirty="0">
                <a:solidFill>
                  <a:schemeClr val="dk1"/>
                </a:solidFill>
                <a:latin typeface="Arial"/>
                <a:ea typeface="Arial"/>
                <a:cs typeface="Arial"/>
                <a:sym typeface="Arial"/>
              </a:rPr>
              <a:t>U-district: Inverse equity is observed for race and education. People who have access to bikeshare services have significantly lower income than those who do not. </a:t>
            </a:r>
            <a:endParaRPr dirty="0"/>
          </a:p>
          <a:p>
            <a:pPr marL="514350" lvl="1" indent="-171450">
              <a:lnSpc>
                <a:spcPct val="90000"/>
              </a:lnSpc>
              <a:spcBef>
                <a:spcPts val="375"/>
              </a:spcBef>
              <a:spcAft>
                <a:spcPts val="0"/>
              </a:spcAft>
              <a:buClr>
                <a:schemeClr val="dk1"/>
              </a:buClr>
              <a:buSzPts val="2400"/>
              <a:buFont typeface="Arial"/>
              <a:buChar char="•"/>
            </a:pPr>
            <a:r>
              <a:rPr lang="en-US" sz="1800" dirty="0">
                <a:solidFill>
                  <a:schemeClr val="dk1"/>
                </a:solidFill>
                <a:latin typeface="Arial"/>
                <a:ea typeface="Arial"/>
                <a:cs typeface="Arial"/>
                <a:sym typeface="Arial"/>
              </a:rPr>
              <a:t>Seattle without U-district and downtown: Similar equity pattern to city-wide statistics, but with larger differences in race and education. </a:t>
            </a:r>
            <a:endParaRPr dirty="0"/>
          </a:p>
          <a:p>
            <a:pPr marL="0" indent="0">
              <a:lnSpc>
                <a:spcPct val="90000"/>
              </a:lnSpc>
              <a:spcBef>
                <a:spcPts val="750"/>
              </a:spcBef>
              <a:spcAft>
                <a:spcPts val="0"/>
              </a:spcAft>
              <a:buClr>
                <a:schemeClr val="dk1"/>
              </a:buClr>
              <a:buSzPts val="2800"/>
              <a:buNone/>
            </a:pPr>
            <a:endParaRPr sz="21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45559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4"/>
          <p:cNvSpPr txBox="1">
            <a:spLocks noGrp="1"/>
          </p:cNvSpPr>
          <p:nvPr>
            <p:ph type="title"/>
          </p:nvPr>
        </p:nvSpPr>
        <p:spPr>
          <a:xfrm>
            <a:off x="628650" y="958500"/>
            <a:ext cx="7886700" cy="994275"/>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Baselines - no auxiliary features</a:t>
            </a:r>
            <a:endParaRPr/>
          </a:p>
        </p:txBody>
      </p:sp>
      <p:sp>
        <p:nvSpPr>
          <p:cNvPr id="548" name="Google Shape;548;p74"/>
          <p:cNvSpPr txBox="1">
            <a:spLocks noGrp="1"/>
          </p:cNvSpPr>
          <p:nvPr>
            <p:ph type="body" idx="1"/>
          </p:nvPr>
        </p:nvSpPr>
        <p:spPr>
          <a:xfrm>
            <a:off x="628650" y="1873856"/>
            <a:ext cx="8070300" cy="3881025"/>
          </a:xfrm>
          <a:prstGeom prst="rect">
            <a:avLst/>
          </a:prstGeom>
        </p:spPr>
        <p:txBody>
          <a:bodyPr spcFirstLastPara="1" vert="horz" wrap="square" lIns="68569" tIns="34275" rIns="68569" bIns="34275" numCol="1" anchor="t" anchorCtr="0" compatLnSpc="1">
            <a:prstTxWarp prst="textNoShape">
              <a:avLst/>
            </a:prstTxWarp>
            <a:noAutofit/>
          </a:bodyPr>
          <a:lstStyle/>
          <a:p>
            <a:pPr marL="0" indent="0">
              <a:spcBef>
                <a:spcPts val="750"/>
              </a:spcBef>
              <a:spcAft>
                <a:spcPts val="0"/>
              </a:spcAft>
              <a:buNone/>
            </a:pPr>
            <a:r>
              <a:rPr lang="en-US"/>
              <a:t>2017-10-01   -   2018-04-30 lime data trip starts</a:t>
            </a:r>
            <a:endParaRPr/>
          </a:p>
          <a:p>
            <a:pPr marL="0" indent="0">
              <a:spcBef>
                <a:spcPts val="750"/>
              </a:spcBef>
              <a:spcAft>
                <a:spcPts val="0"/>
              </a:spcAft>
              <a:buNone/>
            </a:pPr>
            <a:r>
              <a:rPr lang="en-US" sz="1350"/>
              <a:t>training: 2017-10-01   -   2018-03-30 ;      test: 2018-04-01 - 2018-04-30</a:t>
            </a:r>
            <a:endParaRPr sz="1350"/>
          </a:p>
          <a:p>
            <a:pPr marL="0" indent="0">
              <a:spcBef>
                <a:spcPts val="750"/>
              </a:spcBef>
              <a:spcAft>
                <a:spcPts val="0"/>
              </a:spcAft>
              <a:buNone/>
            </a:pPr>
            <a:r>
              <a:rPr lang="en-US" sz="1350"/>
              <a:t>Use one week data to predict next hour # of trip starts</a:t>
            </a:r>
            <a:endParaRPr sz="1350"/>
          </a:p>
          <a:p>
            <a:pPr marL="0" indent="0">
              <a:spcBef>
                <a:spcPts val="750"/>
              </a:spcBef>
              <a:spcAft>
                <a:spcPts val="0"/>
              </a:spcAft>
              <a:buNone/>
            </a:pPr>
            <a:endParaRPr sz="1350"/>
          </a:p>
          <a:p>
            <a:pPr marL="0" indent="0">
              <a:spcBef>
                <a:spcPts val="750"/>
              </a:spcBef>
              <a:spcAft>
                <a:spcPts val="0"/>
              </a:spcAft>
              <a:buNone/>
            </a:pPr>
            <a:endParaRPr sz="1350"/>
          </a:p>
          <a:p>
            <a:pPr marL="0" indent="0">
              <a:spcBef>
                <a:spcPts val="750"/>
              </a:spcBef>
              <a:spcAft>
                <a:spcPts val="0"/>
              </a:spcAft>
              <a:buNone/>
            </a:pPr>
            <a:endParaRPr/>
          </a:p>
          <a:p>
            <a:pPr marL="0" indent="0">
              <a:spcBef>
                <a:spcPts val="750"/>
              </a:spcBef>
              <a:spcAft>
                <a:spcPts val="0"/>
              </a:spcAft>
              <a:buNone/>
            </a:pPr>
            <a:endParaRPr/>
          </a:p>
          <a:p>
            <a:pPr marL="0" indent="0">
              <a:spcBef>
                <a:spcPts val="750"/>
              </a:spcBef>
              <a:spcAft>
                <a:spcPts val="0"/>
              </a:spcAft>
              <a:buNone/>
            </a:pPr>
            <a:endParaRPr/>
          </a:p>
          <a:p>
            <a:pPr marL="0" indent="0">
              <a:spcBef>
                <a:spcPts val="750"/>
              </a:spcBef>
              <a:spcAft>
                <a:spcPts val="0"/>
              </a:spcAft>
              <a:buNone/>
            </a:pPr>
            <a:endParaRPr/>
          </a:p>
        </p:txBody>
      </p:sp>
      <p:graphicFrame>
        <p:nvGraphicFramePr>
          <p:cNvPr id="549" name="Google Shape;549;p74"/>
          <p:cNvGraphicFramePr/>
          <p:nvPr>
            <p:extLst>
              <p:ext uri="{D42A27DB-BD31-4B8C-83A1-F6EECF244321}">
                <p14:modId xmlns:p14="http://schemas.microsoft.com/office/powerpoint/2010/main" val="2967622057"/>
              </p:ext>
            </p:extLst>
          </p:nvPr>
        </p:nvGraphicFramePr>
        <p:xfrm>
          <a:off x="536850" y="3396554"/>
          <a:ext cx="8070300" cy="2812189"/>
        </p:xfrm>
        <a:graphic>
          <a:graphicData uri="http://schemas.openxmlformats.org/drawingml/2006/table">
            <a:tbl>
              <a:tblPr>
                <a:noFill/>
              </a:tblPr>
              <a:tblGrid>
                <a:gridCol w="3340669">
                  <a:extLst>
                    <a:ext uri="{9D8B030D-6E8A-4147-A177-3AD203B41FA5}">
                      <a16:colId xmlns:a16="http://schemas.microsoft.com/office/drawing/2014/main" val="20000"/>
                    </a:ext>
                  </a:extLst>
                </a:gridCol>
                <a:gridCol w="2039531">
                  <a:extLst>
                    <a:ext uri="{9D8B030D-6E8A-4147-A177-3AD203B41FA5}">
                      <a16:colId xmlns:a16="http://schemas.microsoft.com/office/drawing/2014/main" val="20001"/>
                    </a:ext>
                  </a:extLst>
                </a:gridCol>
                <a:gridCol w="2690100">
                  <a:extLst>
                    <a:ext uri="{9D8B030D-6E8A-4147-A177-3AD203B41FA5}">
                      <a16:colId xmlns:a16="http://schemas.microsoft.com/office/drawing/2014/main" val="20002"/>
                    </a:ext>
                  </a:extLst>
                </a:gridCol>
              </a:tblGrid>
              <a:tr h="342878">
                <a:tc>
                  <a:txBody>
                    <a:bodyPr/>
                    <a:lstStyle/>
                    <a:p>
                      <a:pPr marL="0" lvl="0" indent="0" algn="l" rtl="0">
                        <a:spcBef>
                          <a:spcPts val="0"/>
                        </a:spcBef>
                        <a:spcAft>
                          <a:spcPts val="0"/>
                        </a:spcAft>
                        <a:buNone/>
                      </a:pPr>
                      <a:endParaRPr sz="1400"/>
                    </a:p>
                  </a:txBody>
                  <a:tcPr marL="68569" marR="68569" marT="68569" marB="68569"/>
                </a:tc>
                <a:tc>
                  <a:txBody>
                    <a:bodyPr/>
                    <a:lstStyle/>
                    <a:p>
                      <a:pPr marL="0" lvl="0" indent="0" algn="l" rtl="0">
                        <a:spcBef>
                          <a:spcPts val="0"/>
                        </a:spcBef>
                        <a:spcAft>
                          <a:spcPts val="0"/>
                        </a:spcAft>
                        <a:buNone/>
                      </a:pPr>
                      <a:r>
                        <a:rPr lang="en-US" sz="1400"/>
                        <a:t>RMSE</a:t>
                      </a:r>
                      <a:endParaRPr sz="1400"/>
                    </a:p>
                  </a:txBody>
                  <a:tcPr marL="68569" marR="68569" marT="68569" marB="68569"/>
                </a:tc>
                <a:tc>
                  <a:txBody>
                    <a:bodyPr/>
                    <a:lstStyle/>
                    <a:p>
                      <a:pPr marL="0" lvl="0" indent="0" algn="l" rtl="0">
                        <a:spcBef>
                          <a:spcPts val="0"/>
                        </a:spcBef>
                        <a:spcAft>
                          <a:spcPts val="0"/>
                        </a:spcAft>
                        <a:buNone/>
                      </a:pPr>
                      <a:r>
                        <a:rPr lang="en-US" sz="1400"/>
                        <a:t>MAE</a:t>
                      </a:r>
                      <a:endParaRPr sz="1400"/>
                    </a:p>
                  </a:txBody>
                  <a:tcPr marL="68569" marR="68569" marT="68569" marB="68569"/>
                </a:tc>
                <a:extLst>
                  <a:ext uri="{0D108BD9-81ED-4DB2-BD59-A6C34878D82A}">
                    <a16:rowId xmlns:a16="http://schemas.microsoft.com/office/drawing/2014/main" val="10000"/>
                  </a:ext>
                </a:extLst>
              </a:tr>
              <a:tr h="342878">
                <a:tc>
                  <a:txBody>
                    <a:bodyPr/>
                    <a:lstStyle/>
                    <a:p>
                      <a:pPr marL="0" lvl="0" indent="0" algn="l" rtl="0">
                        <a:spcBef>
                          <a:spcPts val="0"/>
                        </a:spcBef>
                        <a:spcAft>
                          <a:spcPts val="0"/>
                        </a:spcAft>
                        <a:buNone/>
                      </a:pPr>
                      <a:r>
                        <a:rPr lang="en-US" sz="1400"/>
                        <a:t>previous week Average</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1.3526</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0.3935</a:t>
                      </a:r>
                      <a:endParaRPr sz="1400"/>
                    </a:p>
                  </a:txBody>
                  <a:tcPr marL="68569" marR="68569" marT="68569" marB="68569"/>
                </a:tc>
                <a:extLst>
                  <a:ext uri="{0D108BD9-81ED-4DB2-BD59-A6C34878D82A}">
                    <a16:rowId xmlns:a16="http://schemas.microsoft.com/office/drawing/2014/main" val="10001"/>
                  </a:ext>
                </a:extLst>
              </a:tr>
              <a:tr h="358703">
                <a:tc>
                  <a:txBody>
                    <a:bodyPr/>
                    <a:lstStyle/>
                    <a:p>
                      <a:pPr marL="0" lvl="0" indent="0" algn="l" rtl="0">
                        <a:spcBef>
                          <a:spcPts val="0"/>
                        </a:spcBef>
                        <a:spcAft>
                          <a:spcPts val="0"/>
                        </a:spcAft>
                        <a:buNone/>
                      </a:pPr>
                      <a:r>
                        <a:rPr lang="en-US" sz="1400" dirty="0"/>
                        <a:t>average of previous hour h day of week d</a:t>
                      </a:r>
                      <a:endParaRPr sz="1400" dirty="0"/>
                    </a:p>
                  </a:txBody>
                  <a:tcPr marL="68569" marR="68569" marT="68569" marB="68569"/>
                </a:tc>
                <a:tc>
                  <a:txBody>
                    <a:bodyPr/>
                    <a:lstStyle/>
                    <a:p>
                      <a:pPr marL="0" lvl="0" indent="0" algn="l" rtl="0">
                        <a:spcBef>
                          <a:spcPts val="0"/>
                        </a:spcBef>
                        <a:spcAft>
                          <a:spcPts val="0"/>
                        </a:spcAft>
                        <a:buNone/>
                      </a:pPr>
                      <a:r>
                        <a:rPr lang="en-US" sz="1400">
                          <a:solidFill>
                            <a:schemeClr val="dk1"/>
                          </a:solidFill>
                        </a:rPr>
                        <a:t>1.1765</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0.3094</a:t>
                      </a:r>
                      <a:endParaRPr sz="1400"/>
                    </a:p>
                  </a:txBody>
                  <a:tcPr marL="68569" marR="68569" marT="68569" marB="68569"/>
                </a:tc>
                <a:extLst>
                  <a:ext uri="{0D108BD9-81ED-4DB2-BD59-A6C34878D82A}">
                    <a16:rowId xmlns:a16="http://schemas.microsoft.com/office/drawing/2014/main" val="10002"/>
                  </a:ext>
                </a:extLst>
              </a:tr>
              <a:tr h="342878">
                <a:tc>
                  <a:txBody>
                    <a:bodyPr/>
                    <a:lstStyle/>
                    <a:p>
                      <a:pPr marL="0" lvl="0" indent="0" algn="l" rtl="0">
                        <a:spcBef>
                          <a:spcPts val="0"/>
                        </a:spcBef>
                        <a:spcAft>
                          <a:spcPts val="0"/>
                        </a:spcAft>
                        <a:buNone/>
                      </a:pPr>
                      <a:r>
                        <a:rPr lang="en-US" sz="1400"/>
                        <a:t>previous observation</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1.1847</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0.3218</a:t>
                      </a:r>
                      <a:endParaRPr sz="1400"/>
                    </a:p>
                  </a:txBody>
                  <a:tcPr marL="68569" marR="68569" marT="68569" marB="68569"/>
                </a:tc>
                <a:extLst>
                  <a:ext uri="{0D108BD9-81ED-4DB2-BD59-A6C34878D82A}">
                    <a16:rowId xmlns:a16="http://schemas.microsoft.com/office/drawing/2014/main" val="10003"/>
                  </a:ext>
                </a:extLst>
              </a:tr>
              <a:tr h="342878">
                <a:tc>
                  <a:txBody>
                    <a:bodyPr/>
                    <a:lstStyle/>
                    <a:p>
                      <a:pPr marL="0" lvl="0" indent="0" algn="l" rtl="0">
                        <a:spcBef>
                          <a:spcPts val="0"/>
                        </a:spcBef>
                        <a:spcAft>
                          <a:spcPts val="0"/>
                        </a:spcAft>
                        <a:buNone/>
                      </a:pPr>
                      <a:r>
                        <a:rPr lang="en-US" sz="1400"/>
                        <a:t>ARIMA</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1.7042</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0.3354</a:t>
                      </a:r>
                      <a:endParaRPr sz="1400"/>
                    </a:p>
                  </a:txBody>
                  <a:tcPr marL="68569" marR="68569" marT="68569" marB="68569"/>
                </a:tc>
                <a:extLst>
                  <a:ext uri="{0D108BD9-81ED-4DB2-BD59-A6C34878D82A}">
                    <a16:rowId xmlns:a16="http://schemas.microsoft.com/office/drawing/2014/main" val="10004"/>
                  </a:ext>
                </a:extLst>
              </a:tr>
              <a:tr h="342878">
                <a:tc>
                  <a:txBody>
                    <a:bodyPr/>
                    <a:lstStyle/>
                    <a:p>
                      <a:pPr marL="0" lvl="0" indent="0" algn="l" rtl="0">
                        <a:spcBef>
                          <a:spcPts val="0"/>
                        </a:spcBef>
                        <a:spcAft>
                          <a:spcPts val="0"/>
                        </a:spcAft>
                        <a:buNone/>
                      </a:pPr>
                      <a:r>
                        <a:rPr lang="en-US" sz="1400"/>
                        <a:t>SARIMA</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1.0196</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a:t>0.3011</a:t>
                      </a:r>
                      <a:endParaRPr sz="1400"/>
                    </a:p>
                  </a:txBody>
                  <a:tcPr marL="68569" marR="68569" marT="68569" marB="68569"/>
                </a:tc>
                <a:extLst>
                  <a:ext uri="{0D108BD9-81ED-4DB2-BD59-A6C34878D82A}">
                    <a16:rowId xmlns:a16="http://schemas.microsoft.com/office/drawing/2014/main" val="10005"/>
                  </a:ext>
                </a:extLst>
              </a:tr>
              <a:tr h="342878">
                <a:tc>
                  <a:txBody>
                    <a:bodyPr/>
                    <a:lstStyle/>
                    <a:p>
                      <a:pPr marL="0" lvl="0" indent="0" algn="l" rtl="0">
                        <a:spcBef>
                          <a:spcPts val="0"/>
                        </a:spcBef>
                        <a:spcAft>
                          <a:spcPts val="0"/>
                        </a:spcAft>
                        <a:buNone/>
                      </a:pPr>
                      <a:r>
                        <a:rPr lang="en-US" sz="1400"/>
                        <a:t>LSTM </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0.9769</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a:solidFill>
                            <a:srgbClr val="FF0000"/>
                          </a:solidFill>
                        </a:rPr>
                        <a:t>0.2962</a:t>
                      </a:r>
                      <a:endParaRPr sz="1400">
                        <a:solidFill>
                          <a:srgbClr val="FF0000"/>
                        </a:solidFill>
                      </a:endParaRPr>
                    </a:p>
                  </a:txBody>
                  <a:tcPr marL="68569" marR="68569" marT="68569" marB="68569"/>
                </a:tc>
                <a:extLst>
                  <a:ext uri="{0D108BD9-81ED-4DB2-BD59-A6C34878D82A}">
                    <a16:rowId xmlns:a16="http://schemas.microsoft.com/office/drawing/2014/main" val="10006"/>
                  </a:ext>
                </a:extLst>
              </a:tr>
              <a:tr h="342878">
                <a:tc>
                  <a:txBody>
                    <a:bodyPr/>
                    <a:lstStyle/>
                    <a:p>
                      <a:pPr marL="0" lvl="0" indent="0" algn="l" rtl="0">
                        <a:spcBef>
                          <a:spcPts val="0"/>
                        </a:spcBef>
                        <a:spcAft>
                          <a:spcPts val="0"/>
                        </a:spcAft>
                        <a:buNone/>
                      </a:pPr>
                      <a:r>
                        <a:rPr lang="en-US" sz="1400"/>
                        <a:t>ConvLSTM</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1.0606</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dirty="0">
                          <a:solidFill>
                            <a:srgbClr val="FF0000"/>
                          </a:solidFill>
                        </a:rPr>
                        <a:t>0.2598</a:t>
                      </a:r>
                      <a:endParaRPr sz="1400" dirty="0">
                        <a:solidFill>
                          <a:srgbClr val="FF0000"/>
                        </a:solidFill>
                      </a:endParaRPr>
                    </a:p>
                  </a:txBody>
                  <a:tcPr marL="68569" marR="68569" marT="68569" marB="68569"/>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17663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1DE4D5-6FA1-0B43-B79F-072C63C9FFC7}"/>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1F07CB65-CCBB-014E-8E12-0758088D20AB}"/>
              </a:ext>
            </a:extLst>
          </p:cNvPr>
          <p:cNvSpPr>
            <a:spLocks noGrp="1"/>
          </p:cNvSpPr>
          <p:nvPr>
            <p:ph type="sldNum" sz="quarter" idx="12"/>
          </p:nvPr>
        </p:nvSpPr>
        <p:spPr/>
        <p:txBody>
          <a:bodyPr/>
          <a:lstStyle/>
          <a:p>
            <a:fld id="{A12D6CCC-2396-634D-8A9D-DFA1A30244AA}" type="slidenum">
              <a:rPr lang="en-US" smtClean="0"/>
              <a:pPr/>
              <a:t>27</a:t>
            </a:fld>
            <a:endParaRPr lang="en-US"/>
          </a:p>
        </p:txBody>
      </p:sp>
      <p:pic>
        <p:nvPicPr>
          <p:cNvPr id="7" name="Picture 6" descr="A screenshot of a cell phone&#10;&#10;Description automatically generated">
            <a:extLst>
              <a:ext uri="{FF2B5EF4-FFF2-40B4-BE49-F238E27FC236}">
                <a16:creationId xmlns:a16="http://schemas.microsoft.com/office/drawing/2014/main" id="{D6675E55-3555-5442-BF72-0FFDAB069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15" y="0"/>
            <a:ext cx="8394970" cy="6858000"/>
          </a:xfrm>
          <a:prstGeom prst="rect">
            <a:avLst/>
          </a:prstGeom>
        </p:spPr>
      </p:pic>
    </p:spTree>
    <p:extLst>
      <p:ext uri="{BB962C8B-B14F-4D97-AF65-F5344CB8AC3E}">
        <p14:creationId xmlns:p14="http://schemas.microsoft.com/office/powerpoint/2010/main" val="3842972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3515DB-4AB7-654B-93A6-2CE1C6F91D2C}"/>
              </a:ext>
            </a:extLst>
          </p:cNvPr>
          <p:cNvSpPr>
            <a:spLocks noGrp="1"/>
          </p:cNvSpPr>
          <p:nvPr>
            <p:ph type="title"/>
          </p:nvPr>
        </p:nvSpPr>
        <p:spPr/>
        <p:txBody>
          <a:bodyPr/>
          <a:lstStyle/>
          <a:p>
            <a:r>
              <a:rPr lang="en-US" dirty="0" err="1"/>
              <a:t>ConvLSTM</a:t>
            </a:r>
            <a:r>
              <a:rPr lang="en-US" dirty="0"/>
              <a:t> model</a:t>
            </a:r>
          </a:p>
        </p:txBody>
      </p:sp>
      <p:sp>
        <p:nvSpPr>
          <p:cNvPr id="7" name="Content Placeholder 6">
            <a:extLst>
              <a:ext uri="{FF2B5EF4-FFF2-40B4-BE49-F238E27FC236}">
                <a16:creationId xmlns:a16="http://schemas.microsoft.com/office/drawing/2014/main" id="{16BEA569-D5CF-6149-AA41-995BFE979AA1}"/>
              </a:ext>
            </a:extLst>
          </p:cNvPr>
          <p:cNvSpPr>
            <a:spLocks noGrp="1"/>
          </p:cNvSpPr>
          <p:nvPr>
            <p:ph idx="1"/>
          </p:nvPr>
        </p:nvSpPr>
        <p:spPr/>
        <p:txBody>
          <a:bodyPr/>
          <a:lstStyle/>
          <a:p>
            <a:r>
              <a:rPr lang="en-US" sz="2400" dirty="0"/>
              <a:t>Convolutional long short-term memory (</a:t>
            </a:r>
            <a:r>
              <a:rPr lang="en-US" sz="2400" dirty="0" err="1"/>
              <a:t>ConvLSTM</a:t>
            </a:r>
            <a:r>
              <a:rPr lang="en-US" sz="2400" dirty="0"/>
              <a:t>) model</a:t>
            </a:r>
          </a:p>
          <a:p>
            <a:endParaRPr lang="en-US" sz="2400" dirty="0"/>
          </a:p>
          <a:p>
            <a:endParaRPr lang="en-US" sz="2400" dirty="0"/>
          </a:p>
          <a:p>
            <a:endParaRPr lang="en-US" sz="2400" dirty="0"/>
          </a:p>
          <a:p>
            <a:r>
              <a:rPr lang="en-US" sz="2400" dirty="0"/>
              <a:t>Two key components: </a:t>
            </a:r>
          </a:p>
          <a:p>
            <a:pPr lvl="1"/>
            <a:r>
              <a:rPr lang="en-US" sz="2000" dirty="0"/>
              <a:t>Convolutional layers </a:t>
            </a:r>
          </a:p>
          <a:p>
            <a:pPr lvl="1"/>
            <a:r>
              <a:rPr lang="en-US" sz="2000" dirty="0"/>
              <a:t>Long short-term memory (LSTM) cells in recurrent neural network (RNN) model</a:t>
            </a:r>
          </a:p>
        </p:txBody>
      </p:sp>
      <p:sp>
        <p:nvSpPr>
          <p:cNvPr id="2" name="Footer Placeholder 1">
            <a:extLst>
              <a:ext uri="{FF2B5EF4-FFF2-40B4-BE49-F238E27FC236}">
                <a16:creationId xmlns:a16="http://schemas.microsoft.com/office/drawing/2014/main" id="{143D784E-F770-F844-86DB-E06B795670B1}"/>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5BF6214A-3789-1F45-92DB-42C4A9654CDA}"/>
              </a:ext>
            </a:extLst>
          </p:cNvPr>
          <p:cNvSpPr>
            <a:spLocks noGrp="1"/>
          </p:cNvSpPr>
          <p:nvPr>
            <p:ph type="sldNum" sz="quarter" idx="12"/>
          </p:nvPr>
        </p:nvSpPr>
        <p:spPr/>
        <p:txBody>
          <a:bodyPr/>
          <a:lstStyle/>
          <a:p>
            <a:fld id="{354DEEC5-EA09-464B-9CF2-C5C5C68E1237}" type="slidenum">
              <a:rPr lang="en-US" smtClean="0"/>
              <a:pPr/>
              <a:t>28</a:t>
            </a:fld>
            <a:endParaRPr lang="en-US"/>
          </a:p>
        </p:txBody>
      </p:sp>
      <p:sp>
        <p:nvSpPr>
          <p:cNvPr id="8" name="Rectangle 7">
            <a:extLst>
              <a:ext uri="{FF2B5EF4-FFF2-40B4-BE49-F238E27FC236}">
                <a16:creationId xmlns:a16="http://schemas.microsoft.com/office/drawing/2014/main" id="{74AEEC81-551C-114F-960D-C554A8D61980}"/>
              </a:ext>
            </a:extLst>
          </p:cNvPr>
          <p:cNvSpPr/>
          <p:nvPr/>
        </p:nvSpPr>
        <p:spPr>
          <a:xfrm>
            <a:off x="833176" y="2470021"/>
            <a:ext cx="8044606" cy="646331"/>
          </a:xfrm>
          <a:prstGeom prst="rect">
            <a:avLst/>
          </a:prstGeom>
        </p:spPr>
        <p:txBody>
          <a:bodyPr wrap="square">
            <a:spAutoFit/>
          </a:bodyPr>
          <a:lstStyle/>
          <a:p>
            <a:r>
              <a:rPr lang="en-US" i="1" dirty="0">
                <a:solidFill>
                  <a:srgbClr val="001AF4"/>
                </a:solidFill>
              </a:rPr>
              <a:t>X. Shi, Z. Chen, H. Wang, D.Y. Yeung, W.K. Wong, and W.C. Woo. Convolutional LSTM network: A machine learning approach for precipitation nowcasting. NIPS 2015.</a:t>
            </a:r>
          </a:p>
        </p:txBody>
      </p:sp>
    </p:spTree>
    <p:extLst>
      <p:ext uri="{BB962C8B-B14F-4D97-AF65-F5344CB8AC3E}">
        <p14:creationId xmlns:p14="http://schemas.microsoft.com/office/powerpoint/2010/main" val="3143639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3C46-7D71-B44A-A579-0D1EDCB4D3BB}"/>
              </a:ext>
            </a:extLst>
          </p:cNvPr>
          <p:cNvSpPr>
            <a:spLocks noGrp="1"/>
          </p:cNvSpPr>
          <p:nvPr>
            <p:ph type="title"/>
          </p:nvPr>
        </p:nvSpPr>
        <p:spPr/>
        <p:txBody>
          <a:bodyPr/>
          <a:lstStyle/>
          <a:p>
            <a:r>
              <a:rPr lang="en-US" dirty="0"/>
              <a:t>Spatiotemporal encoding-forecasting model</a:t>
            </a:r>
          </a:p>
        </p:txBody>
      </p:sp>
      <p:sp>
        <p:nvSpPr>
          <p:cNvPr id="4" name="Footer Placeholder 3">
            <a:extLst>
              <a:ext uri="{FF2B5EF4-FFF2-40B4-BE49-F238E27FC236}">
                <a16:creationId xmlns:a16="http://schemas.microsoft.com/office/drawing/2014/main" id="{B2769ACB-8437-E34A-B214-879C9CAB5EA8}"/>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0DBE8459-83AE-4745-B41F-2DA324AA8607}"/>
              </a:ext>
            </a:extLst>
          </p:cNvPr>
          <p:cNvSpPr>
            <a:spLocks noGrp="1"/>
          </p:cNvSpPr>
          <p:nvPr>
            <p:ph type="sldNum" sz="quarter" idx="12"/>
          </p:nvPr>
        </p:nvSpPr>
        <p:spPr/>
        <p:txBody>
          <a:bodyPr/>
          <a:lstStyle/>
          <a:p>
            <a:fld id="{A12D6CCC-2396-634D-8A9D-DFA1A30244AA}" type="slidenum">
              <a:rPr lang="en-US" smtClean="0"/>
              <a:pPr/>
              <a:t>29</a:t>
            </a:fld>
            <a:endParaRPr lang="en-US"/>
          </a:p>
        </p:txBody>
      </p:sp>
      <p:pic>
        <p:nvPicPr>
          <p:cNvPr id="7" name="Picture 6" descr="A circuit board&#10;&#10;Description automatically generated">
            <a:extLst>
              <a:ext uri="{FF2B5EF4-FFF2-40B4-BE49-F238E27FC236}">
                <a16:creationId xmlns:a16="http://schemas.microsoft.com/office/drawing/2014/main" id="{8CCC0579-1547-DE4A-B50B-68C3A2432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723" y="1685427"/>
            <a:ext cx="6558569" cy="5172573"/>
          </a:xfrm>
          <a:prstGeom prst="rect">
            <a:avLst/>
          </a:prstGeom>
        </p:spPr>
      </p:pic>
    </p:spTree>
    <p:extLst>
      <p:ext uri="{BB962C8B-B14F-4D97-AF65-F5344CB8AC3E}">
        <p14:creationId xmlns:p14="http://schemas.microsoft.com/office/powerpoint/2010/main" val="712774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822960" y="1072203"/>
            <a:ext cx="7059399"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r>
              <a:rPr lang="en-US" b="1" dirty="0">
                <a:solidFill>
                  <a:schemeClr val="dk1"/>
                </a:solidFill>
                <a:latin typeface="Calibri"/>
                <a:ea typeface="Calibri"/>
                <a:cs typeface="Calibri"/>
                <a:sym typeface="Calibri"/>
              </a:rPr>
              <a:t>Mobility services may discriminate against certain demographic groups</a:t>
            </a:r>
          </a:p>
        </p:txBody>
      </p:sp>
      <p:pic>
        <p:nvPicPr>
          <p:cNvPr id="208" name="Google Shape;208;p28"/>
          <p:cNvPicPr preferRelativeResize="0"/>
          <p:nvPr/>
        </p:nvPicPr>
        <p:blipFill rotWithShape="1">
          <a:blip r:embed="rId3">
            <a:alphaModFix/>
          </a:blip>
          <a:srcRect/>
          <a:stretch/>
        </p:blipFill>
        <p:spPr>
          <a:xfrm>
            <a:off x="472455" y="2294442"/>
            <a:ext cx="3306169" cy="737282"/>
          </a:xfrm>
          <a:prstGeom prst="rect">
            <a:avLst/>
          </a:prstGeom>
          <a:noFill/>
          <a:ln>
            <a:noFill/>
          </a:ln>
        </p:spPr>
      </p:pic>
      <p:pic>
        <p:nvPicPr>
          <p:cNvPr id="209" name="Google Shape;209;p28"/>
          <p:cNvPicPr preferRelativeResize="0"/>
          <p:nvPr/>
        </p:nvPicPr>
        <p:blipFill rotWithShape="1">
          <a:blip r:embed="rId4">
            <a:alphaModFix/>
          </a:blip>
          <a:srcRect l="26262"/>
          <a:stretch/>
        </p:blipFill>
        <p:spPr>
          <a:xfrm>
            <a:off x="472455" y="3034639"/>
            <a:ext cx="2704353" cy="2535812"/>
          </a:xfrm>
          <a:prstGeom prst="rect">
            <a:avLst/>
          </a:prstGeom>
          <a:noFill/>
          <a:ln>
            <a:noFill/>
          </a:ln>
        </p:spPr>
      </p:pic>
      <p:sp>
        <p:nvSpPr>
          <p:cNvPr id="210" name="Google Shape;210;p28"/>
          <p:cNvSpPr/>
          <p:nvPr/>
        </p:nvSpPr>
        <p:spPr>
          <a:xfrm>
            <a:off x="2576800" y="2934234"/>
            <a:ext cx="1900646" cy="992579"/>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t" anchorCtr="0">
            <a:noAutofit/>
          </a:bodyPr>
          <a:lstStyle/>
          <a:p>
            <a:r>
              <a:rPr lang="en-US" sz="1500">
                <a:solidFill>
                  <a:schemeClr val="lt1"/>
                </a:solidFill>
                <a:latin typeface="Calibri"/>
                <a:ea typeface="Calibri"/>
                <a:cs typeface="Calibri"/>
                <a:sym typeface="Calibri"/>
              </a:rPr>
              <a:t>Wait times are shorter in the center of the District and longer in the periphery</a:t>
            </a:r>
            <a:endParaRPr sz="1350"/>
          </a:p>
        </p:txBody>
      </p:sp>
      <p:pic>
        <p:nvPicPr>
          <p:cNvPr id="211" name="Google Shape;211;p28"/>
          <p:cNvPicPr preferRelativeResize="0"/>
          <p:nvPr/>
        </p:nvPicPr>
        <p:blipFill rotWithShape="1">
          <a:blip r:embed="rId5">
            <a:alphaModFix/>
          </a:blip>
          <a:srcRect/>
          <a:stretch/>
        </p:blipFill>
        <p:spPr>
          <a:xfrm>
            <a:off x="4793688" y="2294442"/>
            <a:ext cx="3695713" cy="670768"/>
          </a:xfrm>
          <a:prstGeom prst="rect">
            <a:avLst/>
          </a:prstGeom>
          <a:noFill/>
          <a:ln>
            <a:noFill/>
          </a:ln>
        </p:spPr>
      </p:pic>
      <p:pic>
        <p:nvPicPr>
          <p:cNvPr id="212" name="Google Shape;212;p28"/>
          <p:cNvPicPr preferRelativeResize="0"/>
          <p:nvPr/>
        </p:nvPicPr>
        <p:blipFill rotWithShape="1">
          <a:blip r:embed="rId6">
            <a:alphaModFix/>
          </a:blip>
          <a:srcRect t="5790"/>
          <a:stretch/>
        </p:blipFill>
        <p:spPr>
          <a:xfrm>
            <a:off x="4981824" y="3107305"/>
            <a:ext cx="2629067" cy="2463146"/>
          </a:xfrm>
          <a:prstGeom prst="rect">
            <a:avLst/>
          </a:prstGeom>
          <a:noFill/>
          <a:ln>
            <a:noFill/>
          </a:ln>
        </p:spPr>
      </p:pic>
      <p:sp>
        <p:nvSpPr>
          <p:cNvPr id="213" name="Google Shape;213;p28"/>
          <p:cNvSpPr/>
          <p:nvPr/>
        </p:nvSpPr>
        <p:spPr>
          <a:xfrm>
            <a:off x="7244210" y="2965210"/>
            <a:ext cx="1474133" cy="76174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t" anchorCtr="0">
            <a:noAutofit/>
          </a:bodyPr>
          <a:lstStyle/>
          <a:p>
            <a:r>
              <a:rPr lang="en-US" sz="1500">
                <a:solidFill>
                  <a:schemeClr val="lt1"/>
                </a:solidFill>
                <a:latin typeface="Calibri"/>
                <a:ea typeface="Calibri"/>
                <a:cs typeface="Calibri"/>
                <a:sym typeface="Calibri"/>
              </a:rPr>
              <a:t>Use is clustered in high income neighborhoods</a:t>
            </a:r>
            <a:endParaRPr sz="1500">
              <a:solidFill>
                <a:schemeClr val="lt1"/>
              </a:solidFill>
              <a:latin typeface="Calibri"/>
              <a:ea typeface="Calibri"/>
              <a:cs typeface="Calibri"/>
              <a:sym typeface="Calibri"/>
            </a:endParaRPr>
          </a:p>
        </p:txBody>
      </p:sp>
      <p:cxnSp>
        <p:nvCxnSpPr>
          <p:cNvPr id="214" name="Google Shape;214;p28"/>
          <p:cNvCxnSpPr/>
          <p:nvPr/>
        </p:nvCxnSpPr>
        <p:spPr>
          <a:xfrm flipH="1">
            <a:off x="4584118" y="2436844"/>
            <a:ext cx="10742" cy="3099554"/>
          </a:xfrm>
          <a:prstGeom prst="straightConnector1">
            <a:avLst/>
          </a:prstGeom>
          <a:noFill/>
          <a:ln w="12700" cap="flat" cmpd="sng">
            <a:solidFill>
              <a:srgbClr val="D8D8D8"/>
            </a:solidFill>
            <a:prstDash val="solid"/>
            <a:round/>
            <a:headEnd type="none" w="sm" len="sm"/>
            <a:tailEnd type="none" w="sm" len="sm"/>
          </a:ln>
        </p:spPr>
      </p:cxnSp>
      <p:sp>
        <p:nvSpPr>
          <p:cNvPr id="215" name="Google Shape;215;p28"/>
          <p:cNvSpPr/>
          <p:nvPr/>
        </p:nvSpPr>
        <p:spPr>
          <a:xfrm>
            <a:off x="4741205" y="5536397"/>
            <a:ext cx="4198413" cy="392415"/>
          </a:xfrm>
          <a:prstGeom prst="rect">
            <a:avLst/>
          </a:prstGeom>
          <a:noFill/>
          <a:ln>
            <a:noFill/>
          </a:ln>
        </p:spPr>
        <p:txBody>
          <a:bodyPr spcFirstLastPara="1" wrap="square" lIns="68569" tIns="34275" rIns="68569" bIns="34275" anchor="t" anchorCtr="0">
            <a:noAutofit/>
          </a:bodyPr>
          <a:lstStyle/>
          <a:p>
            <a:r>
              <a:rPr lang="en-US" sz="1050" u="sng">
                <a:solidFill>
                  <a:schemeClr val="hlink"/>
                </a:solidFill>
                <a:latin typeface="Calibri"/>
                <a:ea typeface="Calibri"/>
                <a:cs typeface="Calibri"/>
                <a:sym typeface="Calibri"/>
                <a:hlinkClick r:id="rId7"/>
              </a:rPr>
              <a:t>https://www.washingtonpost.com/express/2019/03/05/do-bikeshare-programs-worsen-travel-disparities-poor/?utm_term=.fe53c50af35d</a:t>
            </a:r>
            <a:endParaRPr sz="1050">
              <a:solidFill>
                <a:schemeClr val="dk1"/>
              </a:solidFill>
              <a:latin typeface="Calibri"/>
              <a:ea typeface="Calibri"/>
              <a:cs typeface="Calibri"/>
              <a:sym typeface="Calibri"/>
            </a:endParaRPr>
          </a:p>
        </p:txBody>
      </p:sp>
      <p:sp>
        <p:nvSpPr>
          <p:cNvPr id="216" name="Google Shape;216;p28"/>
          <p:cNvSpPr/>
          <p:nvPr/>
        </p:nvSpPr>
        <p:spPr>
          <a:xfrm>
            <a:off x="252886" y="5446752"/>
            <a:ext cx="4295789" cy="553998"/>
          </a:xfrm>
          <a:prstGeom prst="rect">
            <a:avLst/>
          </a:prstGeom>
          <a:noFill/>
          <a:ln>
            <a:noFill/>
          </a:ln>
        </p:spPr>
        <p:txBody>
          <a:bodyPr spcFirstLastPara="1" wrap="square" lIns="68569" tIns="34275" rIns="68569" bIns="34275" anchor="t" anchorCtr="0">
            <a:noAutofit/>
          </a:bodyPr>
          <a:lstStyle/>
          <a:p>
            <a:r>
              <a:rPr lang="en-US" sz="1050" u="sng">
                <a:solidFill>
                  <a:schemeClr val="hlink"/>
                </a:solidFill>
                <a:latin typeface="Calibri"/>
                <a:ea typeface="Calibri"/>
                <a:cs typeface="Calibri"/>
                <a:sym typeface="Calibri"/>
                <a:hlinkClick r:id="rId8"/>
              </a:rPr>
              <a:t>https://www.washingtonpost.com/news/wonk/wp/2016/03/10/uber-seems-to-offer-better-service-in-areas-with-more-white-people-that-raises-some-tough-questions/?utm_term=.f2460b236f4f</a:t>
            </a:r>
            <a:endParaRPr sz="10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199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201C-8E8E-D343-8D00-9AD392503A4D}"/>
              </a:ext>
            </a:extLst>
          </p:cNvPr>
          <p:cNvSpPr>
            <a:spLocks noGrp="1"/>
          </p:cNvSpPr>
          <p:nvPr>
            <p:ph type="title"/>
          </p:nvPr>
        </p:nvSpPr>
        <p:spPr/>
        <p:txBody>
          <a:bodyPr/>
          <a:lstStyle/>
          <a:p>
            <a:r>
              <a:rPr lang="en-US" dirty="0"/>
              <a:t>Encoding-forecasting </a:t>
            </a:r>
            <a:r>
              <a:rPr lang="en-US" dirty="0" err="1"/>
              <a:t>ConvLSTM</a:t>
            </a:r>
            <a:r>
              <a:rPr lang="en-US" dirty="0"/>
              <a:t> network</a:t>
            </a:r>
          </a:p>
        </p:txBody>
      </p:sp>
      <p:sp>
        <p:nvSpPr>
          <p:cNvPr id="3" name="Content Placeholder 2">
            <a:extLst>
              <a:ext uri="{FF2B5EF4-FFF2-40B4-BE49-F238E27FC236}">
                <a16:creationId xmlns:a16="http://schemas.microsoft.com/office/drawing/2014/main" id="{1BB85357-1148-CA40-950A-0552CCC0E434}"/>
              </a:ext>
            </a:extLst>
          </p:cNvPr>
          <p:cNvSpPr>
            <a:spLocks noGrp="1"/>
          </p:cNvSpPr>
          <p:nvPr>
            <p:ph idx="1"/>
          </p:nvPr>
        </p:nvSpPr>
        <p:spPr/>
        <p:txBody>
          <a:bodyPr/>
          <a:lstStyle/>
          <a:p>
            <a:r>
              <a:rPr lang="en-US" sz="2400" dirty="0"/>
              <a:t>Last states and cell outputs of encoding network become initial states and cell outputs of forecasting network</a:t>
            </a:r>
          </a:p>
          <a:p>
            <a:r>
              <a:rPr lang="en-US" sz="2400" dirty="0">
                <a:solidFill>
                  <a:srgbClr val="001AF4"/>
                </a:solidFill>
              </a:rPr>
              <a:t>Encoding network </a:t>
            </a:r>
            <a:r>
              <a:rPr lang="en-US" sz="2400" dirty="0"/>
              <a:t>compresses the input sequence into a hidden state tensor</a:t>
            </a:r>
          </a:p>
          <a:p>
            <a:r>
              <a:rPr lang="en-US" sz="2400" dirty="0">
                <a:solidFill>
                  <a:srgbClr val="001AF4"/>
                </a:solidFill>
              </a:rPr>
              <a:t>Forecasting network </a:t>
            </a:r>
            <a:r>
              <a:rPr lang="en-US" sz="2400" dirty="0"/>
              <a:t>unfolds the hidden state tensor to make prediction</a:t>
            </a:r>
          </a:p>
        </p:txBody>
      </p:sp>
      <p:sp>
        <p:nvSpPr>
          <p:cNvPr id="4" name="Footer Placeholder 3">
            <a:extLst>
              <a:ext uri="{FF2B5EF4-FFF2-40B4-BE49-F238E27FC236}">
                <a16:creationId xmlns:a16="http://schemas.microsoft.com/office/drawing/2014/main" id="{39CDE104-3C59-3340-9433-421899404063}"/>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CC052906-B8D3-9A4B-AEF3-E77811577117}"/>
              </a:ext>
            </a:extLst>
          </p:cNvPr>
          <p:cNvSpPr>
            <a:spLocks noGrp="1"/>
          </p:cNvSpPr>
          <p:nvPr>
            <p:ph type="sldNum" sz="quarter" idx="12"/>
          </p:nvPr>
        </p:nvSpPr>
        <p:spPr/>
        <p:txBody>
          <a:bodyPr/>
          <a:lstStyle/>
          <a:p>
            <a:fld id="{A12D6CCC-2396-634D-8A9D-DFA1A30244AA}" type="slidenum">
              <a:rPr lang="en-US" smtClean="0"/>
              <a:pPr/>
              <a:t>30</a:t>
            </a:fld>
            <a:endParaRPr lang="en-US"/>
          </a:p>
        </p:txBody>
      </p:sp>
      <p:pic>
        <p:nvPicPr>
          <p:cNvPr id="7" name="Picture 6" descr="A picture containing map&#10;&#10;Description automatically generated">
            <a:extLst>
              <a:ext uri="{FF2B5EF4-FFF2-40B4-BE49-F238E27FC236}">
                <a16:creationId xmlns:a16="http://schemas.microsoft.com/office/drawing/2014/main" id="{299DAC69-D4FE-604A-B198-28865CD84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561" y="4281453"/>
            <a:ext cx="8417051" cy="2440022"/>
          </a:xfrm>
          <a:prstGeom prst="rect">
            <a:avLst/>
          </a:prstGeom>
        </p:spPr>
      </p:pic>
    </p:spTree>
    <p:extLst>
      <p:ext uri="{BB962C8B-B14F-4D97-AF65-F5344CB8AC3E}">
        <p14:creationId xmlns:p14="http://schemas.microsoft.com/office/powerpoint/2010/main" val="1241039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aphicFrame>
        <p:nvGraphicFramePr>
          <p:cNvPr id="555" name="Google Shape;555;p75"/>
          <p:cNvGraphicFramePr/>
          <p:nvPr/>
        </p:nvGraphicFramePr>
        <p:xfrm>
          <a:off x="3993900" y="3394781"/>
          <a:ext cx="4618407" cy="1691574"/>
        </p:xfrm>
        <a:graphic>
          <a:graphicData uri="http://schemas.openxmlformats.org/drawingml/2006/table">
            <a:tbl>
              <a:tblPr>
                <a:noFill/>
              </a:tblPr>
              <a:tblGrid>
                <a:gridCol w="1603444">
                  <a:extLst>
                    <a:ext uri="{9D8B030D-6E8A-4147-A177-3AD203B41FA5}">
                      <a16:colId xmlns:a16="http://schemas.microsoft.com/office/drawing/2014/main" val="20000"/>
                    </a:ext>
                  </a:extLst>
                </a:gridCol>
                <a:gridCol w="1475494">
                  <a:extLst>
                    <a:ext uri="{9D8B030D-6E8A-4147-A177-3AD203B41FA5}">
                      <a16:colId xmlns:a16="http://schemas.microsoft.com/office/drawing/2014/main" val="20001"/>
                    </a:ext>
                  </a:extLst>
                </a:gridCol>
                <a:gridCol w="1539469">
                  <a:extLst>
                    <a:ext uri="{9D8B030D-6E8A-4147-A177-3AD203B41FA5}">
                      <a16:colId xmlns:a16="http://schemas.microsoft.com/office/drawing/2014/main" val="20002"/>
                    </a:ext>
                  </a:extLst>
                </a:gridCol>
              </a:tblGrid>
              <a:tr h="342878">
                <a:tc>
                  <a:txBody>
                    <a:bodyPr/>
                    <a:lstStyle/>
                    <a:p>
                      <a:pPr marL="0" lvl="0" indent="0" algn="l" rtl="0">
                        <a:spcBef>
                          <a:spcPts val="0"/>
                        </a:spcBef>
                        <a:spcAft>
                          <a:spcPts val="0"/>
                        </a:spcAft>
                        <a:buNone/>
                      </a:pPr>
                      <a:endParaRPr sz="1400"/>
                    </a:p>
                  </a:txBody>
                  <a:tcPr marL="68569" marR="68569" marT="68569" marB="68569"/>
                </a:tc>
                <a:tc>
                  <a:txBody>
                    <a:bodyPr/>
                    <a:lstStyle/>
                    <a:p>
                      <a:pPr marL="0" lvl="0" indent="0" algn="l" rtl="0">
                        <a:spcBef>
                          <a:spcPts val="0"/>
                        </a:spcBef>
                        <a:spcAft>
                          <a:spcPts val="0"/>
                        </a:spcAft>
                        <a:buNone/>
                      </a:pPr>
                      <a:r>
                        <a:rPr lang="en-US" sz="1400"/>
                        <a:t>RMSE</a:t>
                      </a:r>
                      <a:endParaRPr sz="1400"/>
                    </a:p>
                  </a:txBody>
                  <a:tcPr marL="68569" marR="68569" marT="68569" marB="68569"/>
                </a:tc>
                <a:tc>
                  <a:txBody>
                    <a:bodyPr/>
                    <a:lstStyle/>
                    <a:p>
                      <a:pPr marL="0" lvl="0" indent="0" algn="l" rtl="0">
                        <a:spcBef>
                          <a:spcPts val="0"/>
                        </a:spcBef>
                        <a:spcAft>
                          <a:spcPts val="0"/>
                        </a:spcAft>
                        <a:buNone/>
                      </a:pPr>
                      <a:r>
                        <a:rPr lang="en-US" sz="1400"/>
                        <a:t>MAE</a:t>
                      </a:r>
                      <a:endParaRPr sz="1400"/>
                    </a:p>
                  </a:txBody>
                  <a:tcPr marL="68569" marR="68569" marT="68569" marB="68569"/>
                </a:tc>
                <a:extLst>
                  <a:ext uri="{0D108BD9-81ED-4DB2-BD59-A6C34878D82A}">
                    <a16:rowId xmlns:a16="http://schemas.microsoft.com/office/drawing/2014/main" val="10000"/>
                  </a:ext>
                </a:extLst>
              </a:tr>
              <a:tr h="548618">
                <a:tc>
                  <a:txBody>
                    <a:bodyPr/>
                    <a:lstStyle/>
                    <a:p>
                      <a:pPr marL="0" lvl="0" indent="0" algn="l" rtl="0">
                        <a:spcBef>
                          <a:spcPts val="0"/>
                        </a:spcBef>
                        <a:spcAft>
                          <a:spcPts val="0"/>
                        </a:spcAft>
                        <a:buNone/>
                      </a:pPr>
                      <a:r>
                        <a:rPr lang="en-US" sz="1400"/>
                        <a:t>ConvLSTM (no exogenous data)</a:t>
                      </a:r>
                      <a:endParaRPr sz="14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US" sz="1800"/>
                        <a:t>1.0606</a:t>
                      </a:r>
                      <a:endParaRPr sz="18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US" sz="1800"/>
                        <a:t>0.2598</a:t>
                      </a:r>
                      <a:endParaRPr sz="1800"/>
                    </a:p>
                  </a:txBody>
                  <a:tcPr marL="68569" marR="68569" marT="68569" marB="68569"/>
                </a:tc>
                <a:extLst>
                  <a:ext uri="{0D108BD9-81ED-4DB2-BD59-A6C34878D82A}">
                    <a16:rowId xmlns:a16="http://schemas.microsoft.com/office/drawing/2014/main" val="10001"/>
                  </a:ext>
                </a:extLst>
              </a:tr>
              <a:tr h="754358">
                <a:tc>
                  <a:txBody>
                    <a:bodyPr/>
                    <a:lstStyle/>
                    <a:p>
                      <a:pPr marL="0" lvl="0" indent="0" algn="l" rtl="0">
                        <a:spcBef>
                          <a:spcPts val="0"/>
                        </a:spcBef>
                        <a:spcAft>
                          <a:spcPts val="0"/>
                        </a:spcAft>
                        <a:buNone/>
                      </a:pPr>
                      <a:r>
                        <a:rPr lang="en-US" sz="1400"/>
                        <a:t>ConvLSTM (with demographic data - Late Fusion)</a:t>
                      </a:r>
                      <a:endParaRPr sz="1400"/>
                    </a:p>
                  </a:txBody>
                  <a:tcPr marL="68569" marR="68569" marT="68569" marB="68569"/>
                </a:tc>
                <a:tc>
                  <a:txBody>
                    <a:bodyPr/>
                    <a:lstStyle/>
                    <a:p>
                      <a:pPr marL="0" lvl="0" indent="0" algn="l" rtl="0">
                        <a:spcBef>
                          <a:spcPts val="0"/>
                        </a:spcBef>
                        <a:spcAft>
                          <a:spcPts val="0"/>
                        </a:spcAft>
                        <a:buNone/>
                      </a:pPr>
                      <a:r>
                        <a:rPr lang="en-US" sz="1800"/>
                        <a:t>1.0439</a:t>
                      </a:r>
                      <a:endParaRPr sz="1800"/>
                    </a:p>
                  </a:txBody>
                  <a:tcPr marL="68569" marR="68569" marT="68569" marB="68569"/>
                </a:tc>
                <a:tc>
                  <a:txBody>
                    <a:bodyPr/>
                    <a:lstStyle/>
                    <a:p>
                      <a:pPr marL="0" lvl="0" indent="0" algn="l" rtl="0">
                        <a:spcBef>
                          <a:spcPts val="0"/>
                        </a:spcBef>
                        <a:spcAft>
                          <a:spcPts val="0"/>
                        </a:spcAft>
                        <a:buNone/>
                      </a:pPr>
                      <a:r>
                        <a:rPr lang="en-US" sz="1800"/>
                        <a:t>0.2536</a:t>
                      </a:r>
                      <a:endParaRPr sz="1800"/>
                    </a:p>
                  </a:txBody>
                  <a:tcPr marL="68569" marR="68569" marT="68569" marB="68569"/>
                </a:tc>
                <a:extLst>
                  <a:ext uri="{0D108BD9-81ED-4DB2-BD59-A6C34878D82A}">
                    <a16:rowId xmlns:a16="http://schemas.microsoft.com/office/drawing/2014/main" val="10002"/>
                  </a:ext>
                </a:extLst>
              </a:tr>
            </a:tbl>
          </a:graphicData>
        </a:graphic>
      </p:graphicFrame>
      <p:sp>
        <p:nvSpPr>
          <p:cNvPr id="556" name="Google Shape;556;p75"/>
          <p:cNvSpPr txBox="1">
            <a:spLocks noGrp="1"/>
          </p:cNvSpPr>
          <p:nvPr>
            <p:ph type="title"/>
          </p:nvPr>
        </p:nvSpPr>
        <p:spPr>
          <a:xfrm>
            <a:off x="3663244" y="1825706"/>
            <a:ext cx="5158575" cy="994275"/>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dirty="0"/>
              <a:t>Baselines - </a:t>
            </a:r>
            <a:r>
              <a:rPr lang="en-US" dirty="0" err="1"/>
              <a:t>ConvLSTM</a:t>
            </a:r>
            <a:endParaRPr dirty="0"/>
          </a:p>
          <a:p>
            <a:pPr indent="342900">
              <a:spcBef>
                <a:spcPts val="750"/>
              </a:spcBef>
              <a:spcAft>
                <a:spcPts val="0"/>
              </a:spcAft>
              <a:buClr>
                <a:schemeClr val="dk1"/>
              </a:buClr>
              <a:buSzPts val="1100"/>
            </a:pPr>
            <a:r>
              <a:rPr lang="en-US" sz="1350" u="sng" dirty="0">
                <a:solidFill>
                  <a:schemeClr val="hlink"/>
                </a:solidFill>
                <a:hlinkClick r:id="rId3"/>
              </a:rPr>
              <a:t>https://arxiv.org/abs/1506.04214</a:t>
            </a:r>
            <a:endParaRPr sz="1350" dirty="0"/>
          </a:p>
          <a:p>
            <a:pPr indent="342900">
              <a:spcBef>
                <a:spcPts val="750"/>
              </a:spcBef>
              <a:spcAft>
                <a:spcPts val="0"/>
              </a:spcAft>
              <a:buClr>
                <a:schemeClr val="dk1"/>
              </a:buClr>
              <a:buSzPts val="1100"/>
            </a:pPr>
            <a:r>
              <a:rPr lang="en-US" sz="1350" u="sng" dirty="0">
                <a:solidFill>
                  <a:schemeClr val="hlink"/>
                </a:solidFill>
                <a:hlinkClick r:id="rId4"/>
              </a:rPr>
              <a:t>https://www.tensorflow.org/api_docs/python/tf/contrib/rnn/ConvLSTMCell</a:t>
            </a:r>
            <a:r>
              <a:rPr lang="en-US" sz="1350" dirty="0"/>
              <a:t> </a:t>
            </a:r>
            <a:endParaRPr sz="1350" dirty="0"/>
          </a:p>
          <a:p>
            <a:pPr>
              <a:spcBef>
                <a:spcPts val="0"/>
              </a:spcBef>
              <a:spcAft>
                <a:spcPts val="0"/>
              </a:spcAft>
            </a:pPr>
            <a:r>
              <a:rPr lang="en-US" dirty="0"/>
              <a:t> </a:t>
            </a:r>
            <a:r>
              <a:rPr lang="en-US" sz="1350" dirty="0"/>
              <a:t>Used features: [Native American Percentage, no car household, age over 65, population, poverty perc]</a:t>
            </a:r>
            <a:endParaRPr sz="1350" dirty="0"/>
          </a:p>
          <a:p>
            <a:pPr>
              <a:spcBef>
                <a:spcPts val="0"/>
              </a:spcBef>
              <a:spcAft>
                <a:spcPts val="0"/>
              </a:spcAft>
            </a:pPr>
            <a:endParaRPr dirty="0"/>
          </a:p>
        </p:txBody>
      </p:sp>
      <p:pic>
        <p:nvPicPr>
          <p:cNvPr id="557" name="Google Shape;557;p75"/>
          <p:cNvPicPr preferRelativeResize="0"/>
          <p:nvPr/>
        </p:nvPicPr>
        <p:blipFill rotWithShape="1">
          <a:blip r:embed="rId5">
            <a:alphaModFix/>
          </a:blip>
          <a:srcRect l="5508" t="11173" r="5499" b="8097"/>
          <a:stretch/>
        </p:blipFill>
        <p:spPr>
          <a:xfrm>
            <a:off x="195938" y="1273631"/>
            <a:ext cx="3331032" cy="4029075"/>
          </a:xfrm>
          <a:prstGeom prst="rect">
            <a:avLst/>
          </a:prstGeom>
          <a:noFill/>
          <a:ln>
            <a:noFill/>
          </a:ln>
        </p:spPr>
      </p:pic>
    </p:spTree>
    <p:extLst>
      <p:ext uri="{BB962C8B-B14F-4D97-AF65-F5344CB8AC3E}">
        <p14:creationId xmlns:p14="http://schemas.microsoft.com/office/powerpoint/2010/main" val="3406891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6"/>
          <p:cNvSpPr txBox="1">
            <a:spLocks noGrp="1"/>
          </p:cNvSpPr>
          <p:nvPr>
            <p:ph type="title"/>
          </p:nvPr>
        </p:nvSpPr>
        <p:spPr>
          <a:xfrm>
            <a:off x="325856" y="923588"/>
            <a:ext cx="7886700" cy="994275"/>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Baselines </a:t>
            </a:r>
            <a:endParaRPr/>
          </a:p>
        </p:txBody>
      </p:sp>
      <p:sp>
        <p:nvSpPr>
          <p:cNvPr id="564" name="Google Shape;564;p76"/>
          <p:cNvSpPr txBox="1">
            <a:spLocks noGrp="1"/>
          </p:cNvSpPr>
          <p:nvPr>
            <p:ph type="body" idx="1"/>
          </p:nvPr>
        </p:nvSpPr>
        <p:spPr>
          <a:xfrm>
            <a:off x="325856" y="1722581"/>
            <a:ext cx="8704350" cy="3881025"/>
          </a:xfrm>
          <a:prstGeom prst="rect">
            <a:avLst/>
          </a:prstGeom>
        </p:spPr>
        <p:txBody>
          <a:bodyPr spcFirstLastPara="1" vert="horz" wrap="square" lIns="68569" tIns="34275" rIns="68569" bIns="34275" numCol="1" anchor="t" anchorCtr="0" compatLnSpc="1">
            <a:prstTxWarp prst="textNoShape">
              <a:avLst/>
            </a:prstTxWarp>
            <a:noAutofit/>
          </a:bodyPr>
          <a:lstStyle/>
          <a:p>
            <a:pPr marL="0" indent="0">
              <a:spcBef>
                <a:spcPts val="750"/>
              </a:spcBef>
              <a:spcAft>
                <a:spcPts val="0"/>
              </a:spcAft>
              <a:buNone/>
            </a:pPr>
            <a:r>
              <a:rPr lang="en-US" sz="1800"/>
              <a:t>2017-10-01   -   2018-10-31 lime data trip starts</a:t>
            </a:r>
            <a:endParaRPr sz="1800"/>
          </a:p>
          <a:p>
            <a:pPr marL="0" indent="0">
              <a:spcBef>
                <a:spcPts val="750"/>
              </a:spcBef>
              <a:spcAft>
                <a:spcPts val="0"/>
              </a:spcAft>
              <a:buNone/>
            </a:pPr>
            <a:r>
              <a:rPr lang="en-US" sz="1200"/>
              <a:t>training: 2017-10-01   -   2018-08-31 ;    test: 2018-09-01 - 2018-10-31： Use one week data to predict next hour # of trip starts</a:t>
            </a:r>
            <a:endParaRPr sz="1200"/>
          </a:p>
          <a:p>
            <a:pPr marL="0" indent="0">
              <a:spcBef>
                <a:spcPts val="750"/>
              </a:spcBef>
              <a:spcAft>
                <a:spcPts val="0"/>
              </a:spcAft>
              <a:buNone/>
            </a:pPr>
            <a:endParaRPr sz="1350"/>
          </a:p>
          <a:p>
            <a:pPr marL="0" indent="0">
              <a:spcBef>
                <a:spcPts val="750"/>
              </a:spcBef>
              <a:spcAft>
                <a:spcPts val="0"/>
              </a:spcAft>
              <a:buNone/>
            </a:pPr>
            <a:endParaRPr sz="1350"/>
          </a:p>
          <a:p>
            <a:pPr marL="0" indent="0">
              <a:spcBef>
                <a:spcPts val="750"/>
              </a:spcBef>
              <a:spcAft>
                <a:spcPts val="0"/>
              </a:spcAft>
              <a:buNone/>
            </a:pPr>
            <a:endParaRPr/>
          </a:p>
          <a:p>
            <a:pPr marL="0" indent="0">
              <a:spcBef>
                <a:spcPts val="750"/>
              </a:spcBef>
              <a:spcAft>
                <a:spcPts val="0"/>
              </a:spcAft>
              <a:buNone/>
            </a:pPr>
            <a:endParaRPr/>
          </a:p>
          <a:p>
            <a:pPr marL="0" indent="0">
              <a:spcBef>
                <a:spcPts val="750"/>
              </a:spcBef>
              <a:spcAft>
                <a:spcPts val="0"/>
              </a:spcAft>
              <a:buNone/>
            </a:pPr>
            <a:endParaRPr/>
          </a:p>
          <a:p>
            <a:pPr marL="0" indent="0">
              <a:spcBef>
                <a:spcPts val="750"/>
              </a:spcBef>
              <a:spcAft>
                <a:spcPts val="0"/>
              </a:spcAft>
              <a:buNone/>
            </a:pPr>
            <a:endParaRPr/>
          </a:p>
        </p:txBody>
      </p:sp>
      <p:graphicFrame>
        <p:nvGraphicFramePr>
          <p:cNvPr id="565" name="Google Shape;565;p76"/>
          <p:cNvGraphicFramePr/>
          <p:nvPr>
            <p:extLst>
              <p:ext uri="{D42A27DB-BD31-4B8C-83A1-F6EECF244321}">
                <p14:modId xmlns:p14="http://schemas.microsoft.com/office/powerpoint/2010/main" val="3033540645"/>
              </p:ext>
            </p:extLst>
          </p:nvPr>
        </p:nvGraphicFramePr>
        <p:xfrm>
          <a:off x="325856" y="2532239"/>
          <a:ext cx="8070300" cy="3870360"/>
        </p:xfrm>
        <a:graphic>
          <a:graphicData uri="http://schemas.openxmlformats.org/drawingml/2006/table">
            <a:tbl>
              <a:tblPr>
                <a:noFill/>
              </a:tblPr>
              <a:tblGrid>
                <a:gridCol w="3563238">
                  <a:extLst>
                    <a:ext uri="{9D8B030D-6E8A-4147-A177-3AD203B41FA5}">
                      <a16:colId xmlns:a16="http://schemas.microsoft.com/office/drawing/2014/main" val="20000"/>
                    </a:ext>
                  </a:extLst>
                </a:gridCol>
                <a:gridCol w="1816962">
                  <a:extLst>
                    <a:ext uri="{9D8B030D-6E8A-4147-A177-3AD203B41FA5}">
                      <a16:colId xmlns:a16="http://schemas.microsoft.com/office/drawing/2014/main" val="20001"/>
                    </a:ext>
                  </a:extLst>
                </a:gridCol>
                <a:gridCol w="2690100">
                  <a:extLst>
                    <a:ext uri="{9D8B030D-6E8A-4147-A177-3AD203B41FA5}">
                      <a16:colId xmlns:a16="http://schemas.microsoft.com/office/drawing/2014/main" val="20002"/>
                    </a:ext>
                  </a:extLst>
                </a:gridCol>
              </a:tblGrid>
              <a:tr h="342878">
                <a:tc>
                  <a:txBody>
                    <a:bodyPr/>
                    <a:lstStyle/>
                    <a:p>
                      <a:pPr marL="0" lvl="0" indent="0" algn="l" rtl="0">
                        <a:spcBef>
                          <a:spcPts val="0"/>
                        </a:spcBef>
                        <a:spcAft>
                          <a:spcPts val="0"/>
                        </a:spcAft>
                        <a:buNone/>
                      </a:pPr>
                      <a:endParaRPr sz="1400"/>
                    </a:p>
                  </a:txBody>
                  <a:tcPr marL="68569" marR="68569" marT="68569" marB="68569"/>
                </a:tc>
                <a:tc>
                  <a:txBody>
                    <a:bodyPr/>
                    <a:lstStyle/>
                    <a:p>
                      <a:pPr marL="0" lvl="0" indent="0" algn="l" rtl="0">
                        <a:spcBef>
                          <a:spcPts val="0"/>
                        </a:spcBef>
                        <a:spcAft>
                          <a:spcPts val="0"/>
                        </a:spcAft>
                        <a:buNone/>
                      </a:pPr>
                      <a:r>
                        <a:rPr lang="en-US" sz="1400"/>
                        <a:t>RMSE</a:t>
                      </a:r>
                      <a:endParaRPr sz="1400"/>
                    </a:p>
                  </a:txBody>
                  <a:tcPr marL="68569" marR="68569" marT="68569" marB="68569"/>
                </a:tc>
                <a:tc>
                  <a:txBody>
                    <a:bodyPr/>
                    <a:lstStyle/>
                    <a:p>
                      <a:pPr marL="0" lvl="0" indent="0" algn="l" rtl="0">
                        <a:spcBef>
                          <a:spcPts val="0"/>
                        </a:spcBef>
                        <a:spcAft>
                          <a:spcPts val="0"/>
                        </a:spcAft>
                        <a:buNone/>
                      </a:pPr>
                      <a:r>
                        <a:rPr lang="en-US" sz="1400"/>
                        <a:t>MAE</a:t>
                      </a:r>
                      <a:endParaRPr sz="1400"/>
                    </a:p>
                  </a:txBody>
                  <a:tcPr marL="68569" marR="68569" marT="68569" marB="68569"/>
                </a:tc>
                <a:extLst>
                  <a:ext uri="{0D108BD9-81ED-4DB2-BD59-A6C34878D82A}">
                    <a16:rowId xmlns:a16="http://schemas.microsoft.com/office/drawing/2014/main" val="10000"/>
                  </a:ext>
                </a:extLst>
              </a:tr>
              <a:tr h="342878">
                <a:tc>
                  <a:txBody>
                    <a:bodyPr/>
                    <a:lstStyle/>
                    <a:p>
                      <a:pPr marL="0" lvl="0" indent="0" algn="l" rtl="0">
                        <a:spcBef>
                          <a:spcPts val="0"/>
                        </a:spcBef>
                        <a:spcAft>
                          <a:spcPts val="0"/>
                        </a:spcAft>
                        <a:buNone/>
                      </a:pPr>
                      <a:r>
                        <a:rPr lang="en-US" sz="1400"/>
                        <a:t>previous week Average</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2.5102</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0.6794</a:t>
                      </a:r>
                      <a:endParaRPr sz="1400"/>
                    </a:p>
                  </a:txBody>
                  <a:tcPr marL="68569" marR="68569" marT="68569" marB="68569"/>
                </a:tc>
                <a:extLst>
                  <a:ext uri="{0D108BD9-81ED-4DB2-BD59-A6C34878D82A}">
                    <a16:rowId xmlns:a16="http://schemas.microsoft.com/office/drawing/2014/main" val="10001"/>
                  </a:ext>
                </a:extLst>
              </a:tr>
              <a:tr h="356812">
                <a:tc>
                  <a:txBody>
                    <a:bodyPr/>
                    <a:lstStyle/>
                    <a:p>
                      <a:pPr marL="0" lvl="0" indent="0" algn="l" rtl="0">
                        <a:spcBef>
                          <a:spcPts val="0"/>
                        </a:spcBef>
                        <a:spcAft>
                          <a:spcPts val="0"/>
                        </a:spcAft>
                        <a:buNone/>
                      </a:pPr>
                      <a:r>
                        <a:rPr lang="en-US" sz="1400"/>
                        <a:t>average of previous hour h day of week d</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2.1547</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0.4838</a:t>
                      </a:r>
                      <a:endParaRPr sz="1400"/>
                    </a:p>
                  </a:txBody>
                  <a:tcPr marL="68569" marR="68569" marT="68569" marB="68569"/>
                </a:tc>
                <a:extLst>
                  <a:ext uri="{0D108BD9-81ED-4DB2-BD59-A6C34878D82A}">
                    <a16:rowId xmlns:a16="http://schemas.microsoft.com/office/drawing/2014/main" val="10002"/>
                  </a:ext>
                </a:extLst>
              </a:tr>
              <a:tr h="342878">
                <a:tc>
                  <a:txBody>
                    <a:bodyPr/>
                    <a:lstStyle/>
                    <a:p>
                      <a:pPr marL="0" lvl="0" indent="0" algn="l" rtl="0">
                        <a:spcBef>
                          <a:spcPts val="0"/>
                        </a:spcBef>
                        <a:spcAft>
                          <a:spcPts val="0"/>
                        </a:spcAft>
                        <a:buNone/>
                      </a:pPr>
                      <a:r>
                        <a:rPr lang="en-US" sz="1400"/>
                        <a:t>previous observation</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1.9312</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0.5173</a:t>
                      </a:r>
                      <a:endParaRPr sz="1400"/>
                    </a:p>
                  </a:txBody>
                  <a:tcPr marL="68569" marR="68569" marT="68569" marB="68569"/>
                </a:tc>
                <a:extLst>
                  <a:ext uri="{0D108BD9-81ED-4DB2-BD59-A6C34878D82A}">
                    <a16:rowId xmlns:a16="http://schemas.microsoft.com/office/drawing/2014/main" val="10003"/>
                  </a:ext>
                </a:extLst>
              </a:tr>
              <a:tr h="342878">
                <a:tc>
                  <a:txBody>
                    <a:bodyPr/>
                    <a:lstStyle/>
                    <a:p>
                      <a:pPr marL="0" lvl="0" indent="0" algn="l" rtl="0">
                        <a:spcBef>
                          <a:spcPts val="0"/>
                        </a:spcBef>
                        <a:spcAft>
                          <a:spcPts val="0"/>
                        </a:spcAft>
                        <a:buNone/>
                      </a:pPr>
                      <a:r>
                        <a:rPr lang="en-US" sz="1400"/>
                        <a:t>ARIMA</a:t>
                      </a:r>
                      <a:endParaRPr sz="1400"/>
                    </a:p>
                  </a:txBody>
                  <a:tcPr marL="68569" marR="68569" marT="68569" marB="68569"/>
                </a:tc>
                <a:tc>
                  <a:txBody>
                    <a:bodyPr/>
                    <a:lstStyle/>
                    <a:p>
                      <a:pPr marL="0" lvl="0" indent="0" algn="l" rtl="0">
                        <a:spcBef>
                          <a:spcPts val="0"/>
                        </a:spcBef>
                        <a:spcAft>
                          <a:spcPts val="0"/>
                        </a:spcAft>
                        <a:buNone/>
                      </a:pPr>
                      <a:r>
                        <a:rPr lang="en-US" sz="1400"/>
                        <a:t>3.59652</a:t>
                      </a:r>
                      <a:endParaRPr sz="1400"/>
                    </a:p>
                  </a:txBody>
                  <a:tcPr marL="68569" marR="68569" marT="68569" marB="68569"/>
                </a:tc>
                <a:tc>
                  <a:txBody>
                    <a:bodyPr/>
                    <a:lstStyle/>
                    <a:p>
                      <a:pPr marL="0" lvl="0" indent="0" algn="l" rtl="0">
                        <a:spcBef>
                          <a:spcPts val="0"/>
                        </a:spcBef>
                        <a:spcAft>
                          <a:spcPts val="0"/>
                        </a:spcAft>
                        <a:buNone/>
                      </a:pPr>
                      <a:r>
                        <a:rPr lang="en-US" sz="1400"/>
                        <a:t>0.5383</a:t>
                      </a:r>
                      <a:endParaRPr sz="1400"/>
                    </a:p>
                  </a:txBody>
                  <a:tcPr marL="68569" marR="68569" marT="68569" marB="68569"/>
                </a:tc>
                <a:extLst>
                  <a:ext uri="{0D108BD9-81ED-4DB2-BD59-A6C34878D82A}">
                    <a16:rowId xmlns:a16="http://schemas.microsoft.com/office/drawing/2014/main" val="10004"/>
                  </a:ext>
                </a:extLst>
              </a:tr>
              <a:tr h="342878">
                <a:tc>
                  <a:txBody>
                    <a:bodyPr/>
                    <a:lstStyle/>
                    <a:p>
                      <a:pPr marL="0" lvl="0" indent="0" algn="l" rtl="0">
                        <a:spcBef>
                          <a:spcPts val="0"/>
                        </a:spcBef>
                        <a:spcAft>
                          <a:spcPts val="0"/>
                        </a:spcAft>
                        <a:buNone/>
                      </a:pPr>
                      <a:r>
                        <a:rPr lang="en-US" sz="1400"/>
                        <a:t>SARIMA</a:t>
                      </a:r>
                      <a:endParaRPr sz="1400"/>
                    </a:p>
                  </a:txBody>
                  <a:tcPr marL="68569" marR="68569" marT="68569" marB="68569"/>
                </a:tc>
                <a:tc>
                  <a:txBody>
                    <a:bodyPr/>
                    <a:lstStyle/>
                    <a:p>
                      <a:pPr marL="0" lvl="0" indent="0" algn="l" rtl="0">
                        <a:spcBef>
                          <a:spcPts val="0"/>
                        </a:spcBef>
                        <a:spcAft>
                          <a:spcPts val="0"/>
                        </a:spcAft>
                        <a:buNone/>
                      </a:pPr>
                      <a:r>
                        <a:rPr lang="en-US" sz="1400"/>
                        <a:t>/</a:t>
                      </a:r>
                      <a:endParaRPr sz="1400"/>
                    </a:p>
                  </a:txBody>
                  <a:tcPr marL="68569" marR="68569" marT="68569" marB="68569"/>
                </a:tc>
                <a:tc>
                  <a:txBody>
                    <a:bodyPr/>
                    <a:lstStyle/>
                    <a:p>
                      <a:pPr marL="0" lvl="0" indent="0" algn="l" rtl="0">
                        <a:spcBef>
                          <a:spcPts val="0"/>
                        </a:spcBef>
                        <a:spcAft>
                          <a:spcPts val="0"/>
                        </a:spcAft>
                        <a:buNone/>
                      </a:pPr>
                      <a:r>
                        <a:rPr lang="en-US" sz="1400"/>
                        <a:t>/</a:t>
                      </a:r>
                      <a:endParaRPr sz="1400"/>
                    </a:p>
                  </a:txBody>
                  <a:tcPr marL="68569" marR="68569" marT="68569" marB="68569"/>
                </a:tc>
                <a:extLst>
                  <a:ext uri="{0D108BD9-81ED-4DB2-BD59-A6C34878D82A}">
                    <a16:rowId xmlns:a16="http://schemas.microsoft.com/office/drawing/2014/main" val="10005"/>
                  </a:ext>
                </a:extLst>
              </a:tr>
              <a:tr h="342878">
                <a:tc>
                  <a:txBody>
                    <a:bodyPr/>
                    <a:lstStyle/>
                    <a:p>
                      <a:pPr marL="0" lvl="0" indent="0" algn="l" rtl="0">
                        <a:spcBef>
                          <a:spcPts val="0"/>
                        </a:spcBef>
                        <a:spcAft>
                          <a:spcPts val="0"/>
                        </a:spcAft>
                        <a:buNone/>
                      </a:pPr>
                      <a:r>
                        <a:rPr lang="en-US" sz="1400"/>
                        <a:t>LSTM </a:t>
                      </a:r>
                      <a:endParaRPr sz="1400"/>
                    </a:p>
                  </a:txBody>
                  <a:tcPr marL="68569" marR="68569" marT="68569" marB="68569"/>
                </a:tc>
                <a:tc>
                  <a:txBody>
                    <a:bodyPr/>
                    <a:lstStyle/>
                    <a:p>
                      <a:pPr marL="0" lvl="0" indent="0" algn="l" rtl="0">
                        <a:spcBef>
                          <a:spcPts val="0"/>
                        </a:spcBef>
                        <a:spcAft>
                          <a:spcPts val="0"/>
                        </a:spcAft>
                        <a:buNone/>
                      </a:pPr>
                      <a:r>
                        <a:rPr lang="en-US" sz="1400"/>
                        <a:t>1.8314</a:t>
                      </a:r>
                      <a:endParaRPr sz="1400"/>
                    </a:p>
                  </a:txBody>
                  <a:tcPr marL="68569" marR="68569" marT="68569" marB="68569"/>
                </a:tc>
                <a:tc>
                  <a:txBody>
                    <a:bodyPr/>
                    <a:lstStyle/>
                    <a:p>
                      <a:pPr marL="0" lvl="0" indent="0" algn="l" rtl="0">
                        <a:spcBef>
                          <a:spcPts val="0"/>
                        </a:spcBef>
                        <a:spcAft>
                          <a:spcPts val="0"/>
                        </a:spcAft>
                        <a:buNone/>
                      </a:pPr>
                      <a:r>
                        <a:rPr lang="en-US" sz="1400"/>
                        <a:t>0.4679</a:t>
                      </a:r>
                      <a:endParaRPr sz="1400"/>
                    </a:p>
                  </a:txBody>
                  <a:tcPr marL="68569" marR="68569" marT="68569" marB="68569"/>
                </a:tc>
                <a:extLst>
                  <a:ext uri="{0D108BD9-81ED-4DB2-BD59-A6C34878D82A}">
                    <a16:rowId xmlns:a16="http://schemas.microsoft.com/office/drawing/2014/main" val="10006"/>
                  </a:ext>
                </a:extLst>
              </a:tr>
              <a:tr h="342878">
                <a:tc>
                  <a:txBody>
                    <a:bodyPr/>
                    <a:lstStyle/>
                    <a:p>
                      <a:pPr marL="0" lvl="0" indent="0" algn="l" rtl="0">
                        <a:spcBef>
                          <a:spcPts val="0"/>
                        </a:spcBef>
                        <a:spcAft>
                          <a:spcPts val="0"/>
                        </a:spcAft>
                        <a:buNone/>
                      </a:pPr>
                      <a:r>
                        <a:rPr lang="en-US" sz="1400"/>
                        <a:t>ConvLSTM</a:t>
                      </a:r>
                      <a:endParaRPr sz="1400"/>
                    </a:p>
                  </a:txBody>
                  <a:tcPr marL="68569" marR="68569" marT="68569" marB="68569"/>
                </a:tc>
                <a:tc>
                  <a:txBody>
                    <a:bodyPr/>
                    <a:lstStyle/>
                    <a:p>
                      <a:pPr marL="0" lvl="0" indent="0" algn="l" rtl="0">
                        <a:spcBef>
                          <a:spcPts val="0"/>
                        </a:spcBef>
                        <a:spcAft>
                          <a:spcPts val="0"/>
                        </a:spcAft>
                        <a:buNone/>
                      </a:pPr>
                      <a:r>
                        <a:rPr lang="en-US" sz="1400"/>
                        <a:t>1.9107</a:t>
                      </a:r>
                      <a:endParaRPr sz="1400"/>
                    </a:p>
                  </a:txBody>
                  <a:tcPr marL="68569" marR="68569" marT="68569" marB="68569"/>
                </a:tc>
                <a:tc>
                  <a:txBody>
                    <a:bodyPr/>
                    <a:lstStyle/>
                    <a:p>
                      <a:pPr marL="0" lvl="0" indent="0" algn="l" rtl="0">
                        <a:spcBef>
                          <a:spcPts val="0"/>
                        </a:spcBef>
                        <a:spcAft>
                          <a:spcPts val="0"/>
                        </a:spcAft>
                        <a:buNone/>
                      </a:pPr>
                      <a:r>
                        <a:rPr lang="en-US" sz="1400"/>
                        <a:t>0.4544</a:t>
                      </a:r>
                      <a:endParaRPr sz="1400"/>
                    </a:p>
                  </a:txBody>
                  <a:tcPr marL="68569" marR="68569" marT="68569" marB="68569"/>
                </a:tc>
                <a:extLst>
                  <a:ext uri="{0D108BD9-81ED-4DB2-BD59-A6C34878D82A}">
                    <a16:rowId xmlns:a16="http://schemas.microsoft.com/office/drawing/2014/main" val="10007"/>
                  </a:ext>
                </a:extLst>
              </a:tr>
              <a:tr h="359066">
                <a:tc>
                  <a:txBody>
                    <a:bodyPr/>
                    <a:lstStyle/>
                    <a:p>
                      <a:pPr marL="0" lvl="0" indent="0" algn="l" rtl="0">
                        <a:spcBef>
                          <a:spcPts val="0"/>
                        </a:spcBef>
                        <a:spcAft>
                          <a:spcPts val="0"/>
                        </a:spcAft>
                        <a:buNone/>
                      </a:pPr>
                      <a:r>
                        <a:rPr lang="en-US" sz="1400"/>
                        <a:t>ConvLSTM with 10 demographic features</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1.8630</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a:solidFill>
                            <a:srgbClr val="FF0000"/>
                          </a:solidFill>
                        </a:rPr>
                        <a:t>0.4197</a:t>
                      </a:r>
                      <a:endParaRPr sz="1400">
                        <a:solidFill>
                          <a:srgbClr val="FF0000"/>
                        </a:solidFill>
                      </a:endParaRPr>
                    </a:p>
                  </a:txBody>
                  <a:tcPr marL="68569" marR="68569" marT="68569" marB="68569"/>
                </a:tc>
                <a:extLst>
                  <a:ext uri="{0D108BD9-81ED-4DB2-BD59-A6C34878D82A}">
                    <a16:rowId xmlns:a16="http://schemas.microsoft.com/office/drawing/2014/main" val="10008"/>
                  </a:ext>
                </a:extLst>
              </a:tr>
              <a:tr h="342878">
                <a:tc>
                  <a:txBody>
                    <a:bodyPr/>
                    <a:lstStyle/>
                    <a:p>
                      <a:pPr marL="0" lvl="0" indent="0" algn="l" rtl="0">
                        <a:spcBef>
                          <a:spcPts val="0"/>
                        </a:spcBef>
                        <a:spcAft>
                          <a:spcPts val="0"/>
                        </a:spcAft>
                        <a:buNone/>
                      </a:pPr>
                      <a:r>
                        <a:rPr lang="en-US" sz="1400"/>
                        <a:t>3D CNN</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1.6802</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a:solidFill>
                            <a:srgbClr val="FF0000"/>
                          </a:solidFill>
                        </a:rPr>
                        <a:t>0.3918</a:t>
                      </a:r>
                      <a:endParaRPr sz="1400">
                        <a:solidFill>
                          <a:srgbClr val="FF0000"/>
                        </a:solidFill>
                      </a:endParaRPr>
                    </a:p>
                  </a:txBody>
                  <a:tcPr marL="68569" marR="68569" marT="68569" marB="68569"/>
                </a:tc>
                <a:extLst>
                  <a:ext uri="{0D108BD9-81ED-4DB2-BD59-A6C34878D82A}">
                    <a16:rowId xmlns:a16="http://schemas.microsoft.com/office/drawing/2014/main" val="10009"/>
                  </a:ext>
                </a:extLst>
              </a:tr>
              <a:tr h="327444">
                <a:tc>
                  <a:txBody>
                    <a:bodyPr/>
                    <a:lstStyle/>
                    <a:p>
                      <a:pPr marL="0" lvl="0" indent="0" algn="l" rtl="0">
                        <a:spcBef>
                          <a:spcPts val="0"/>
                        </a:spcBef>
                        <a:spcAft>
                          <a:spcPts val="0"/>
                        </a:spcAft>
                        <a:buNone/>
                      </a:pPr>
                      <a:r>
                        <a:rPr lang="en-US" sz="1400"/>
                        <a:t>3D CNN with 10 demographic features</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1.5751</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dirty="0">
                          <a:solidFill>
                            <a:srgbClr val="FF0000"/>
                          </a:solidFill>
                        </a:rPr>
                        <a:t>0.3811</a:t>
                      </a:r>
                      <a:endParaRPr sz="1400" dirty="0">
                        <a:solidFill>
                          <a:srgbClr val="FF0000"/>
                        </a:solidFill>
                      </a:endParaRPr>
                    </a:p>
                  </a:txBody>
                  <a:tcPr marL="68569" marR="68569" marT="68569" marB="68569"/>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131680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3;&#10;&#13;&#10;Description automatically generated">
            <a:extLst>
              <a:ext uri="{FF2B5EF4-FFF2-40B4-BE49-F238E27FC236}">
                <a16:creationId xmlns:a16="http://schemas.microsoft.com/office/drawing/2014/main" id="{B34E3B3B-91FE-9641-9D51-229011AFFD9F}"/>
              </a:ext>
            </a:extLst>
          </p:cNvPr>
          <p:cNvPicPr>
            <a:picLocks noChangeAspect="1"/>
          </p:cNvPicPr>
          <p:nvPr/>
        </p:nvPicPr>
        <p:blipFill>
          <a:blip r:embed="rId2"/>
          <a:stretch>
            <a:fillRect/>
          </a:stretch>
        </p:blipFill>
        <p:spPr>
          <a:xfrm>
            <a:off x="2483250" y="296444"/>
            <a:ext cx="6358997" cy="4427956"/>
          </a:xfrm>
          <a:prstGeom prst="rect">
            <a:avLst/>
          </a:prstGeom>
        </p:spPr>
      </p:pic>
      <p:pic>
        <p:nvPicPr>
          <p:cNvPr id="7" name="Picture 6">
            <a:extLst>
              <a:ext uri="{FF2B5EF4-FFF2-40B4-BE49-F238E27FC236}">
                <a16:creationId xmlns:a16="http://schemas.microsoft.com/office/drawing/2014/main" id="{EAFCF8A3-FAB1-7A4D-A97D-8B0820B67F0C}"/>
              </a:ext>
            </a:extLst>
          </p:cNvPr>
          <p:cNvPicPr>
            <a:picLocks noChangeAspect="1"/>
          </p:cNvPicPr>
          <p:nvPr/>
        </p:nvPicPr>
        <p:blipFill>
          <a:blip r:embed="rId3"/>
          <a:stretch>
            <a:fillRect/>
          </a:stretch>
        </p:blipFill>
        <p:spPr>
          <a:xfrm>
            <a:off x="1600200" y="5044089"/>
            <a:ext cx="6858000" cy="1690906"/>
          </a:xfrm>
          <a:prstGeom prst="rect">
            <a:avLst/>
          </a:prstGeom>
          <a:ln>
            <a:solidFill>
              <a:schemeClr val="accent1">
                <a:shade val="95000"/>
                <a:satMod val="105000"/>
              </a:schemeClr>
            </a:solidFill>
          </a:ln>
        </p:spPr>
      </p:pic>
      <p:sp>
        <p:nvSpPr>
          <p:cNvPr id="8" name="Title 4">
            <a:extLst>
              <a:ext uri="{FF2B5EF4-FFF2-40B4-BE49-F238E27FC236}">
                <a16:creationId xmlns:a16="http://schemas.microsoft.com/office/drawing/2014/main" id="{9560F724-7351-1646-9310-F892ADD5E356}"/>
              </a:ext>
            </a:extLst>
          </p:cNvPr>
          <p:cNvSpPr>
            <a:spLocks noGrp="1"/>
          </p:cNvSpPr>
          <p:nvPr>
            <p:ph type="title"/>
          </p:nvPr>
        </p:nvSpPr>
        <p:spPr>
          <a:xfrm>
            <a:off x="489098" y="889543"/>
            <a:ext cx="3342122" cy="914400"/>
          </a:xfrm>
        </p:spPr>
        <p:txBody>
          <a:bodyPr>
            <a:normAutofit fontScale="90000"/>
          </a:bodyPr>
          <a:lstStyle/>
          <a:p>
            <a:r>
              <a:rPr lang="en-US" dirty="0" err="1"/>
              <a:t>FairST</a:t>
            </a:r>
            <a:r>
              <a:rPr lang="en-US" dirty="0"/>
              <a:t>: Adding Fairness to 3dCNNs</a:t>
            </a:r>
          </a:p>
        </p:txBody>
      </p:sp>
      <p:cxnSp>
        <p:nvCxnSpPr>
          <p:cNvPr id="9" name="Curved Connector 8">
            <a:extLst>
              <a:ext uri="{FF2B5EF4-FFF2-40B4-BE49-F238E27FC236}">
                <a16:creationId xmlns:a16="http://schemas.microsoft.com/office/drawing/2014/main" id="{A99713B1-B8A7-A043-B05F-EAD442460D7D}"/>
              </a:ext>
            </a:extLst>
          </p:cNvPr>
          <p:cNvCxnSpPr>
            <a:cxnSpLocks/>
            <a:endCxn id="7" idx="0"/>
          </p:cNvCxnSpPr>
          <p:nvPr/>
        </p:nvCxnSpPr>
        <p:spPr>
          <a:xfrm rot="5400000">
            <a:off x="4640758" y="3969844"/>
            <a:ext cx="1462687" cy="68580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descr="A close up of a map&#13;&#10;&#13;&#10;Description automatically generated">
            <a:extLst>
              <a:ext uri="{FF2B5EF4-FFF2-40B4-BE49-F238E27FC236}">
                <a16:creationId xmlns:a16="http://schemas.microsoft.com/office/drawing/2014/main" id="{5295ED84-BD13-F04A-B06E-C3907A074D42}"/>
              </a:ext>
            </a:extLst>
          </p:cNvPr>
          <p:cNvPicPr>
            <a:picLocks noChangeAspect="1"/>
          </p:cNvPicPr>
          <p:nvPr/>
        </p:nvPicPr>
        <p:blipFill>
          <a:blip r:embed="rId4"/>
          <a:stretch>
            <a:fillRect/>
          </a:stretch>
        </p:blipFill>
        <p:spPr>
          <a:xfrm>
            <a:off x="577547" y="2005818"/>
            <a:ext cx="3994453" cy="2944331"/>
          </a:xfrm>
          <a:prstGeom prst="rect">
            <a:avLst/>
          </a:prstGeom>
        </p:spPr>
      </p:pic>
    </p:spTree>
    <p:extLst>
      <p:ext uri="{BB962C8B-B14F-4D97-AF65-F5344CB8AC3E}">
        <p14:creationId xmlns:p14="http://schemas.microsoft.com/office/powerpoint/2010/main" val="270030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29"/>
          <p:cNvSpPr/>
          <p:nvPr/>
        </p:nvSpPr>
        <p:spPr>
          <a:xfrm>
            <a:off x="2189049" y="1866299"/>
            <a:ext cx="2118632" cy="2036989"/>
          </a:xfrm>
          <a:prstGeom prst="ellipse">
            <a:avLst/>
          </a:prstGeom>
          <a:solidFill>
            <a:schemeClr val="lt1"/>
          </a:solidFill>
          <a:ln w="1587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dk1"/>
                </a:solidFill>
                <a:latin typeface="Calibri"/>
                <a:ea typeface="Calibri"/>
                <a:cs typeface="Calibri"/>
                <a:sym typeface="Calibri"/>
              </a:rPr>
              <a:t>Fairness</a:t>
            </a:r>
            <a:endParaRPr sz="2100" b="1">
              <a:solidFill>
                <a:schemeClr val="dk1"/>
              </a:solidFill>
              <a:latin typeface="Calibri"/>
              <a:ea typeface="Calibri"/>
              <a:cs typeface="Calibri"/>
              <a:sym typeface="Calibri"/>
            </a:endParaRPr>
          </a:p>
        </p:txBody>
      </p:sp>
      <p:sp>
        <p:nvSpPr>
          <p:cNvPr id="225" name="Google Shape;225;p29"/>
          <p:cNvSpPr/>
          <p:nvPr/>
        </p:nvSpPr>
        <p:spPr>
          <a:xfrm>
            <a:off x="2991191" y="2827644"/>
            <a:ext cx="2271712" cy="2237016"/>
          </a:xfrm>
          <a:prstGeom prst="ellipse">
            <a:avLst/>
          </a:prstGeom>
          <a:noFill/>
          <a:ln w="1587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endParaRPr sz="2100" b="1">
              <a:solidFill>
                <a:schemeClr val="dk1"/>
              </a:solidFill>
              <a:latin typeface="Calibri"/>
              <a:ea typeface="Calibri"/>
              <a:cs typeface="Calibri"/>
              <a:sym typeface="Calibri"/>
            </a:endParaRPr>
          </a:p>
          <a:p>
            <a:pPr algn="ctr"/>
            <a:r>
              <a:rPr lang="en-US" sz="2100" b="1">
                <a:solidFill>
                  <a:schemeClr val="dk1"/>
                </a:solidFill>
                <a:latin typeface="Calibri"/>
                <a:ea typeface="Calibri"/>
                <a:cs typeface="Calibri"/>
                <a:sym typeface="Calibri"/>
              </a:rPr>
              <a:t>Machine Learning</a:t>
            </a:r>
            <a:endParaRPr sz="2100" b="1">
              <a:solidFill>
                <a:schemeClr val="dk1"/>
              </a:solidFill>
              <a:latin typeface="Calibri"/>
              <a:ea typeface="Calibri"/>
              <a:cs typeface="Calibri"/>
              <a:sym typeface="Calibri"/>
            </a:endParaRPr>
          </a:p>
        </p:txBody>
      </p:sp>
      <p:sp>
        <p:nvSpPr>
          <p:cNvPr id="226" name="Google Shape;226;p29"/>
          <p:cNvSpPr/>
          <p:nvPr/>
        </p:nvSpPr>
        <p:spPr>
          <a:xfrm>
            <a:off x="1233827" y="2884794"/>
            <a:ext cx="2296205" cy="2179867"/>
          </a:xfrm>
          <a:prstGeom prst="ellipse">
            <a:avLst/>
          </a:prstGeom>
          <a:noFill/>
          <a:ln w="1587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endParaRPr sz="2100" b="1">
              <a:solidFill>
                <a:schemeClr val="dk1"/>
              </a:solidFill>
              <a:latin typeface="Calibri"/>
              <a:ea typeface="Calibri"/>
              <a:cs typeface="Calibri"/>
              <a:sym typeface="Calibri"/>
            </a:endParaRPr>
          </a:p>
          <a:p>
            <a:pPr algn="ctr"/>
            <a:r>
              <a:rPr lang="en-US" sz="2100" b="1">
                <a:solidFill>
                  <a:schemeClr val="dk1"/>
                </a:solidFill>
                <a:latin typeface="Calibri"/>
                <a:ea typeface="Calibri"/>
                <a:cs typeface="Calibri"/>
                <a:sym typeface="Calibri"/>
              </a:rPr>
              <a:t>Urban Mobility</a:t>
            </a:r>
            <a:endParaRPr sz="2100" b="1">
              <a:solidFill>
                <a:schemeClr val="dk1"/>
              </a:solidFill>
              <a:latin typeface="Calibri"/>
              <a:ea typeface="Calibri"/>
              <a:cs typeface="Calibri"/>
              <a:sym typeface="Calibri"/>
            </a:endParaRPr>
          </a:p>
        </p:txBody>
      </p:sp>
      <p:sp>
        <p:nvSpPr>
          <p:cNvPr id="227" name="Google Shape;227;p29"/>
          <p:cNvSpPr/>
          <p:nvPr/>
        </p:nvSpPr>
        <p:spPr>
          <a:xfrm>
            <a:off x="3846006" y="2046671"/>
            <a:ext cx="3332034" cy="931250"/>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r>
              <a:rPr lang="en-US" b="1">
                <a:solidFill>
                  <a:schemeClr val="lt1"/>
                </a:solidFill>
                <a:latin typeface="Calibri"/>
                <a:ea typeface="Calibri"/>
                <a:cs typeface="Calibri"/>
                <a:sym typeface="Calibri"/>
              </a:rPr>
              <a:t>Fair Machine Learning</a:t>
            </a:r>
            <a:endParaRPr sz="1350"/>
          </a:p>
          <a:p>
            <a:pPr marL="257175" indent="-257175">
              <a:buClr>
                <a:schemeClr val="lt1"/>
              </a:buClr>
              <a:buSzPts val="2400"/>
              <a:buFont typeface="Calibri"/>
              <a:buChar char="-"/>
            </a:pPr>
            <a:r>
              <a:rPr lang="en-US">
                <a:solidFill>
                  <a:schemeClr val="lt1"/>
                </a:solidFill>
                <a:latin typeface="Calibri"/>
                <a:ea typeface="Calibri"/>
                <a:cs typeface="Calibri"/>
                <a:sym typeface="Calibri"/>
              </a:rPr>
              <a:t>Measuring fairness</a:t>
            </a:r>
            <a:endParaRPr sz="1350"/>
          </a:p>
          <a:p>
            <a:pPr marL="257175" indent="-257175">
              <a:buClr>
                <a:schemeClr val="lt1"/>
              </a:buClr>
              <a:buSzPts val="2400"/>
              <a:buFont typeface="Calibri"/>
              <a:buChar char="-"/>
            </a:pPr>
            <a:r>
              <a:rPr lang="en-US">
                <a:solidFill>
                  <a:schemeClr val="lt1"/>
                </a:solidFill>
                <a:latin typeface="Calibri"/>
                <a:ea typeface="Calibri"/>
                <a:cs typeface="Calibri"/>
                <a:sym typeface="Calibri"/>
              </a:rPr>
              <a:t>Removing bias from algorithm</a:t>
            </a:r>
            <a:endParaRPr sz="1350"/>
          </a:p>
        </p:txBody>
      </p:sp>
      <p:sp>
        <p:nvSpPr>
          <p:cNvPr id="228" name="Google Shape;228;p29"/>
          <p:cNvSpPr/>
          <p:nvPr/>
        </p:nvSpPr>
        <p:spPr>
          <a:xfrm>
            <a:off x="336777" y="1985724"/>
            <a:ext cx="2253343" cy="931250"/>
          </a:xfrm>
          <a:prstGeom prst="rect">
            <a:avLst/>
          </a:prstGeom>
          <a:solidFill>
            <a:schemeClr val="accent3"/>
          </a:solidFill>
          <a:ln w="15875" cap="flat" cmpd="sng">
            <a:solidFill>
              <a:srgbClr val="1D8F94"/>
            </a:solidFill>
            <a:prstDash val="solid"/>
            <a:round/>
            <a:headEnd type="none" w="sm" len="sm"/>
            <a:tailEnd type="none" w="sm" len="sm"/>
          </a:ln>
        </p:spPr>
        <p:txBody>
          <a:bodyPr spcFirstLastPara="1" wrap="square" lIns="68569" tIns="34275" rIns="68569" bIns="34275" anchor="ctr" anchorCtr="0">
            <a:noAutofit/>
          </a:bodyPr>
          <a:lstStyle/>
          <a:p>
            <a:r>
              <a:rPr lang="en-US" b="1">
                <a:solidFill>
                  <a:schemeClr val="lt1"/>
                </a:solidFill>
                <a:latin typeface="Calibri"/>
                <a:ea typeface="Calibri"/>
                <a:cs typeface="Calibri"/>
                <a:sym typeface="Calibri"/>
              </a:rPr>
              <a:t>Transportation Equity</a:t>
            </a:r>
            <a:endParaRPr sz="1350"/>
          </a:p>
          <a:p>
            <a:pPr marL="257175" indent="-257175">
              <a:buClr>
                <a:schemeClr val="lt1"/>
              </a:buClr>
              <a:buSzPts val="2400"/>
              <a:buFont typeface="Calibri"/>
              <a:buChar char="-"/>
            </a:pPr>
            <a:r>
              <a:rPr lang="en-US">
                <a:solidFill>
                  <a:schemeClr val="lt1"/>
                </a:solidFill>
                <a:latin typeface="Calibri"/>
                <a:ea typeface="Calibri"/>
                <a:cs typeface="Calibri"/>
                <a:sym typeface="Calibri"/>
              </a:rPr>
              <a:t>Equity of new mobility services</a:t>
            </a:r>
            <a:endParaRPr sz="1350"/>
          </a:p>
        </p:txBody>
      </p:sp>
      <p:sp>
        <p:nvSpPr>
          <p:cNvPr id="229" name="Google Shape;229;p29"/>
          <p:cNvSpPr/>
          <p:nvPr/>
        </p:nvSpPr>
        <p:spPr>
          <a:xfrm>
            <a:off x="1772355" y="4545300"/>
            <a:ext cx="3073854" cy="931250"/>
          </a:xfrm>
          <a:prstGeom prst="rect">
            <a:avLst/>
          </a:prstGeom>
          <a:solidFill>
            <a:schemeClr val="accent4"/>
          </a:solidFill>
          <a:ln w="15875" cap="flat" cmpd="sng">
            <a:solidFill>
              <a:srgbClr val="30876E"/>
            </a:solidFill>
            <a:prstDash val="solid"/>
            <a:round/>
            <a:headEnd type="none" w="sm" len="sm"/>
            <a:tailEnd type="none" w="sm" len="sm"/>
          </a:ln>
        </p:spPr>
        <p:txBody>
          <a:bodyPr spcFirstLastPara="1" wrap="square" lIns="68569" tIns="34275" rIns="68569" bIns="34275" anchor="ctr" anchorCtr="0">
            <a:noAutofit/>
          </a:bodyPr>
          <a:lstStyle/>
          <a:p>
            <a:r>
              <a:rPr lang="en-US" b="1">
                <a:solidFill>
                  <a:schemeClr val="lt1"/>
                </a:solidFill>
                <a:latin typeface="Calibri"/>
                <a:ea typeface="Calibri"/>
                <a:cs typeface="Calibri"/>
                <a:sym typeface="Calibri"/>
              </a:rPr>
              <a:t>Urban Data Science </a:t>
            </a:r>
            <a:endParaRPr sz="1350"/>
          </a:p>
          <a:p>
            <a:pPr marL="257175" indent="-257175">
              <a:buClr>
                <a:schemeClr val="lt1"/>
              </a:buClr>
              <a:buSzPts val="2400"/>
              <a:buFont typeface="Calibri"/>
              <a:buChar char="-"/>
            </a:pPr>
            <a:r>
              <a:rPr lang="en-US">
                <a:solidFill>
                  <a:schemeClr val="lt1"/>
                </a:solidFill>
                <a:latin typeface="Calibri"/>
                <a:ea typeface="Calibri"/>
                <a:cs typeface="Calibri"/>
                <a:sym typeface="Calibri"/>
              </a:rPr>
              <a:t>Deep learning methods for Spatio-temporal prediction</a:t>
            </a:r>
            <a:endParaRPr sz="1350"/>
          </a:p>
        </p:txBody>
      </p:sp>
      <p:sp>
        <p:nvSpPr>
          <p:cNvPr id="230" name="Google Shape;230;p29"/>
          <p:cNvSpPr txBox="1"/>
          <p:nvPr/>
        </p:nvSpPr>
        <p:spPr>
          <a:xfrm>
            <a:off x="3088533" y="3231869"/>
            <a:ext cx="441499" cy="761747"/>
          </a:xfrm>
          <a:prstGeom prst="rect">
            <a:avLst/>
          </a:prstGeom>
          <a:noFill/>
          <a:ln>
            <a:noFill/>
          </a:ln>
        </p:spPr>
        <p:txBody>
          <a:bodyPr spcFirstLastPara="1" wrap="square" lIns="68569" tIns="34275" rIns="68569" bIns="34275" anchor="t" anchorCtr="0">
            <a:noAutofit/>
          </a:bodyPr>
          <a:lstStyle/>
          <a:p>
            <a:r>
              <a:rPr lang="en-US" sz="4500" b="1">
                <a:solidFill>
                  <a:srgbClr val="FF0000"/>
                </a:solidFill>
                <a:latin typeface="Calibri"/>
                <a:ea typeface="Calibri"/>
                <a:cs typeface="Calibri"/>
                <a:sym typeface="Calibri"/>
              </a:rPr>
              <a:t>?</a:t>
            </a:r>
            <a:endParaRPr sz="4500" b="1">
              <a:solidFill>
                <a:srgbClr val="FF0000"/>
              </a:solidFill>
              <a:latin typeface="Calibri"/>
              <a:ea typeface="Calibri"/>
              <a:cs typeface="Calibri"/>
              <a:sym typeface="Calibri"/>
            </a:endParaRPr>
          </a:p>
        </p:txBody>
      </p:sp>
      <p:sp>
        <p:nvSpPr>
          <p:cNvPr id="231" name="Google Shape;231;p29"/>
          <p:cNvSpPr/>
          <p:nvPr/>
        </p:nvSpPr>
        <p:spPr>
          <a:xfrm>
            <a:off x="6172828" y="3236856"/>
            <a:ext cx="2326508" cy="900151"/>
          </a:xfrm>
          <a:prstGeom prst="rect">
            <a:avLst/>
          </a:prstGeom>
          <a:solidFill>
            <a:schemeClr val="lt1"/>
          </a:solidFill>
          <a:ln>
            <a:noFill/>
          </a:ln>
        </p:spPr>
        <p:txBody>
          <a:bodyPr spcFirstLastPara="1" wrap="square" lIns="68569" tIns="34275" rIns="68569" bIns="34275" anchor="ctr" anchorCtr="0">
            <a:noAutofit/>
          </a:bodyPr>
          <a:lstStyle/>
          <a:p>
            <a:r>
              <a:rPr lang="en-US" sz="2100" b="1">
                <a:solidFill>
                  <a:srgbClr val="FF0000"/>
                </a:solidFill>
                <a:latin typeface="Calibri"/>
                <a:ea typeface="Calibri"/>
                <a:cs typeface="Calibri"/>
                <a:sym typeface="Calibri"/>
              </a:rPr>
              <a:t>Fairness-aware Machine Learning for Urban Mobility</a:t>
            </a:r>
            <a:endParaRPr sz="1350"/>
          </a:p>
        </p:txBody>
      </p:sp>
      <p:sp>
        <p:nvSpPr>
          <p:cNvPr id="232" name="Google Shape;232;p29"/>
          <p:cNvSpPr/>
          <p:nvPr/>
        </p:nvSpPr>
        <p:spPr>
          <a:xfrm rot="-2540238">
            <a:off x="2412547" y="3017202"/>
            <a:ext cx="355146" cy="338320"/>
          </a:xfrm>
          <a:prstGeom prst="upArrow">
            <a:avLst>
              <a:gd name="adj1" fmla="val 50000"/>
              <a:gd name="adj2" fmla="val 50000"/>
            </a:avLst>
          </a:prstGeom>
          <a:solidFill>
            <a:schemeClr val="accent3"/>
          </a:solidFill>
          <a:ln w="15875" cap="flat" cmpd="sng">
            <a:solidFill>
              <a:srgbClr val="1D8F94"/>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33" name="Google Shape;233;p29"/>
          <p:cNvSpPr/>
          <p:nvPr/>
        </p:nvSpPr>
        <p:spPr>
          <a:xfrm rot="2735044">
            <a:off x="3631382" y="3053987"/>
            <a:ext cx="355146" cy="338320"/>
          </a:xfrm>
          <a:prstGeom prst="up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34" name="Google Shape;234;p29"/>
          <p:cNvSpPr/>
          <p:nvPr/>
        </p:nvSpPr>
        <p:spPr>
          <a:xfrm rot="10800000">
            <a:off x="3070792" y="4081203"/>
            <a:ext cx="355146" cy="338320"/>
          </a:xfrm>
          <a:prstGeom prst="upArrow">
            <a:avLst>
              <a:gd name="adj1" fmla="val 50000"/>
              <a:gd name="adj2" fmla="val 50000"/>
            </a:avLst>
          </a:prstGeom>
          <a:solidFill>
            <a:schemeClr val="accent4"/>
          </a:solidFill>
          <a:ln w="15875" cap="flat" cmpd="sng">
            <a:solidFill>
              <a:srgbClr val="30876E"/>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cxnSp>
        <p:nvCxnSpPr>
          <p:cNvPr id="235" name="Google Shape;235;p29"/>
          <p:cNvCxnSpPr/>
          <p:nvPr/>
        </p:nvCxnSpPr>
        <p:spPr>
          <a:xfrm>
            <a:off x="3563851" y="3612742"/>
            <a:ext cx="2498132" cy="0"/>
          </a:xfrm>
          <a:prstGeom prst="straightConnector1">
            <a:avLst/>
          </a:prstGeom>
          <a:noFill/>
          <a:ln w="38100"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31744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a:t>
            </a:r>
            <a:endParaRPr/>
          </a:p>
        </p:txBody>
      </p:sp>
      <p:sp>
        <p:nvSpPr>
          <p:cNvPr id="247" name="Google Shape;247;p31"/>
          <p:cNvSpPr/>
          <p:nvPr/>
        </p:nvSpPr>
        <p:spPr>
          <a:xfrm>
            <a:off x="204395" y="1866539"/>
            <a:ext cx="8780850" cy="3857175"/>
          </a:xfrm>
          <a:prstGeom prst="rect">
            <a:avLst/>
          </a:prstGeom>
          <a:noFill/>
          <a:ln>
            <a:noFill/>
          </a:ln>
        </p:spPr>
        <p:txBody>
          <a:bodyPr spcFirstLastPara="1" wrap="square" lIns="68569" tIns="34275" rIns="68569" bIns="34275" anchor="t" anchorCtr="0">
            <a:noAutofit/>
          </a:bodyPr>
          <a:lstStyle/>
          <a:p>
            <a:pPr marL="342900" indent="-295275">
              <a:lnSpc>
                <a:spcPct val="90000"/>
              </a:lnSpc>
              <a:buClr>
                <a:srgbClr val="3F3F3F"/>
              </a:buClr>
              <a:buSzPts val="2600"/>
              <a:buFont typeface="Calibri"/>
              <a:buChar char="●"/>
            </a:pPr>
            <a:r>
              <a:rPr lang="en-US" sz="1950" b="1">
                <a:solidFill>
                  <a:srgbClr val="3F3F3F"/>
                </a:solidFill>
                <a:latin typeface="Calibri"/>
                <a:ea typeface="Calibri"/>
                <a:cs typeface="Calibri"/>
                <a:sym typeface="Calibri"/>
              </a:rPr>
              <a:t>Spatio-temporal prediction methods</a:t>
            </a:r>
            <a:endParaRPr sz="1350"/>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Naïve models (e.g., Historical Average</a:t>
            </a:r>
            <a:r>
              <a:rPr lang="en-US">
                <a:solidFill>
                  <a:schemeClr val="dk1"/>
                </a:solidFill>
                <a:latin typeface="Calibri"/>
                <a:ea typeface="Calibri"/>
                <a:cs typeface="Calibri"/>
                <a:sym typeface="Calibri"/>
              </a:rPr>
              <a:t>)</a:t>
            </a:r>
            <a:endParaRPr>
              <a:solidFill>
                <a:srgbClr val="3F3F3F"/>
              </a:solidFill>
              <a:latin typeface="Calibri"/>
              <a:ea typeface="Calibri"/>
              <a:cs typeface="Calibri"/>
              <a:sym typeface="Calibri"/>
            </a:endParaRPr>
          </a:p>
          <a:p>
            <a:pPr marL="685800" lvl="1" indent="-285750">
              <a:lnSpc>
                <a:spcPct val="90000"/>
              </a:lnSpc>
              <a:buClr>
                <a:srgbClr val="3F3F3F"/>
              </a:buClr>
              <a:buSzPts val="2400"/>
              <a:buFont typeface="Calibri"/>
              <a:buChar char="○"/>
            </a:pPr>
            <a:r>
              <a:rPr lang="en-US">
                <a:solidFill>
                  <a:srgbClr val="3F3F3F"/>
                </a:solidFill>
                <a:latin typeface="Calibri"/>
                <a:ea typeface="Calibri"/>
                <a:cs typeface="Calibri"/>
                <a:sym typeface="Calibri"/>
              </a:rPr>
              <a:t>Time series methods (e.g., Autoregressive and Moving Average Models)</a:t>
            </a:r>
            <a:endParaRPr sz="1350"/>
          </a:p>
          <a:p>
            <a:pPr marL="685800" lvl="1" indent="-285750">
              <a:lnSpc>
                <a:spcPct val="90000"/>
              </a:lnSpc>
              <a:buClr>
                <a:srgbClr val="3F3F3F"/>
              </a:buClr>
              <a:buSzPts val="2400"/>
              <a:buFont typeface="Calibri"/>
              <a:buChar char="○"/>
            </a:pPr>
            <a:r>
              <a:rPr lang="en-US">
                <a:solidFill>
                  <a:srgbClr val="3F3F3F"/>
                </a:solidFill>
                <a:latin typeface="Calibri"/>
                <a:ea typeface="Calibri"/>
                <a:cs typeface="Calibri"/>
                <a:sym typeface="Calibri"/>
              </a:rPr>
              <a:t>Kalman filters</a:t>
            </a:r>
            <a:endParaRPr>
              <a:solidFill>
                <a:srgbClr val="3F3F3F"/>
              </a:solidFill>
              <a:latin typeface="Calibri"/>
              <a:ea typeface="Calibri"/>
              <a:cs typeface="Calibri"/>
              <a:sym typeface="Calibri"/>
            </a:endParaRPr>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Conventional machine learning ( e.g., Random Forest</a:t>
            </a:r>
            <a:r>
              <a:rPr lang="en-US">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342900" indent="-295275">
              <a:lnSpc>
                <a:spcPct val="90000"/>
              </a:lnSpc>
              <a:buClr>
                <a:srgbClr val="3F3F3F"/>
              </a:buClr>
              <a:buSzPts val="2600"/>
              <a:buFont typeface="Calibri"/>
              <a:buChar char="●"/>
            </a:pPr>
            <a:r>
              <a:rPr lang="en-US" sz="1950" b="1">
                <a:solidFill>
                  <a:srgbClr val="3F3F3F"/>
                </a:solidFill>
                <a:latin typeface="Calibri"/>
                <a:ea typeface="Calibri"/>
                <a:cs typeface="Calibri"/>
                <a:sym typeface="Calibri"/>
              </a:rPr>
              <a:t>Advantages of Deep Learning</a:t>
            </a:r>
            <a:endParaRPr sz="1350"/>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Exceptional predictive power due to its ability to learn </a:t>
            </a:r>
            <a:r>
              <a:rPr lang="en-US">
                <a:solidFill>
                  <a:srgbClr val="FF0000"/>
                </a:solidFill>
                <a:latin typeface="Calibri"/>
                <a:ea typeface="Calibri"/>
                <a:cs typeface="Calibri"/>
                <a:sym typeface="Calibri"/>
              </a:rPr>
              <a:t>non-linear associations</a:t>
            </a:r>
            <a:endParaRPr sz="1350"/>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Ability to </a:t>
            </a:r>
            <a:r>
              <a:rPr lang="en-US">
                <a:solidFill>
                  <a:srgbClr val="FF0000"/>
                </a:solidFill>
                <a:latin typeface="Calibri"/>
                <a:ea typeface="Calibri"/>
                <a:cs typeface="Calibri"/>
                <a:sym typeface="Calibri"/>
              </a:rPr>
              <a:t>learn spatial or temporal dependencies</a:t>
            </a:r>
            <a:r>
              <a:rPr lang="en-US">
                <a:solidFill>
                  <a:srgbClr val="3F3F3F"/>
                </a:solidFill>
                <a:latin typeface="Calibri"/>
                <a:ea typeface="Calibri"/>
                <a:cs typeface="Calibri"/>
                <a:sym typeface="Calibri"/>
              </a:rPr>
              <a:t> through specific network structures</a:t>
            </a:r>
            <a:endParaRPr sz="1350"/>
          </a:p>
          <a:p>
            <a:pPr marL="685800" lvl="1" indent="-285750">
              <a:lnSpc>
                <a:spcPct val="90000"/>
              </a:lnSpc>
              <a:buSzPts val="2400"/>
              <a:buFont typeface="Calibri"/>
              <a:buChar char="○"/>
            </a:pPr>
            <a:r>
              <a:rPr lang="en-US">
                <a:solidFill>
                  <a:srgbClr val="FF0000"/>
                </a:solidFill>
                <a:latin typeface="Calibri"/>
                <a:ea typeface="Calibri"/>
                <a:cs typeface="Calibri"/>
                <a:sym typeface="Calibri"/>
              </a:rPr>
              <a:t>Automatic extraction of features </a:t>
            </a:r>
            <a:r>
              <a:rPr lang="en-US">
                <a:solidFill>
                  <a:srgbClr val="3F3F3F"/>
                </a:solidFill>
                <a:latin typeface="Calibri"/>
                <a:ea typeface="Calibri"/>
                <a:cs typeface="Calibri"/>
                <a:sym typeface="Calibri"/>
              </a:rPr>
              <a:t>from input data</a:t>
            </a:r>
            <a:endParaRPr sz="1350"/>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End-to-end learning of </a:t>
            </a:r>
            <a:r>
              <a:rPr lang="en-US">
                <a:solidFill>
                  <a:srgbClr val="FF0000"/>
                </a:solidFill>
                <a:latin typeface="Calibri"/>
                <a:ea typeface="Calibri"/>
                <a:cs typeface="Calibri"/>
                <a:sym typeface="Calibri"/>
              </a:rPr>
              <a:t>powerful feature representations</a:t>
            </a:r>
            <a:endParaRPr sz="1350"/>
          </a:p>
        </p:txBody>
      </p:sp>
      <p:sp>
        <p:nvSpPr>
          <p:cNvPr id="248" name="Google Shape;248;p31"/>
          <p:cNvSpPr/>
          <p:nvPr/>
        </p:nvSpPr>
        <p:spPr>
          <a:xfrm>
            <a:off x="5400539" y="5723751"/>
            <a:ext cx="3325478" cy="276999"/>
          </a:xfrm>
          <a:prstGeom prst="rect">
            <a:avLst/>
          </a:prstGeom>
          <a:noFill/>
          <a:ln>
            <a:noFill/>
          </a:ln>
        </p:spPr>
        <p:txBody>
          <a:bodyPr spcFirstLastPara="1" wrap="square" lIns="68569" tIns="34275" rIns="68569" bIns="34275" anchor="t" anchorCtr="0">
            <a:noAutofit/>
          </a:bodyPr>
          <a:lstStyle/>
          <a:p>
            <a:r>
              <a:rPr lang="en-US" sz="1350">
                <a:solidFill>
                  <a:srgbClr val="222222"/>
                </a:solidFill>
                <a:latin typeface="Arial"/>
                <a:ea typeface="Arial"/>
                <a:cs typeface="Arial"/>
                <a:sym typeface="Arial"/>
              </a:rPr>
              <a:t>(Nagy, Attila M., and Vilmos Simon, 2018)</a:t>
            </a:r>
            <a:endParaRPr sz="13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1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body" idx="1"/>
          </p:nvPr>
        </p:nvSpPr>
        <p:spPr>
          <a:xfrm>
            <a:off x="925446" y="1885470"/>
            <a:ext cx="7441315" cy="3368969"/>
          </a:xfrm>
          <a:prstGeom prst="rect">
            <a:avLst/>
          </a:prstGeom>
          <a:noFill/>
          <a:ln>
            <a:noFill/>
          </a:ln>
        </p:spPr>
        <p:txBody>
          <a:bodyPr spcFirstLastPara="1" vert="horz" wrap="square" lIns="0" tIns="34275" rIns="0" bIns="34275" numCol="1" anchor="t" anchorCtr="0" compatLnSpc="1">
            <a:prstTxWarp prst="textNoShape">
              <a:avLst/>
            </a:prstTxWarp>
            <a:noAutofit/>
          </a:bodyPr>
          <a:lstStyle/>
          <a:p>
            <a:pPr marL="0" indent="0">
              <a:lnSpc>
                <a:spcPct val="90000"/>
              </a:lnSpc>
              <a:spcBef>
                <a:spcPts val="0"/>
              </a:spcBef>
              <a:spcAft>
                <a:spcPts val="0"/>
              </a:spcAft>
              <a:buSzPts val="2800"/>
              <a:buNone/>
            </a:pPr>
            <a:r>
              <a:rPr lang="en-US" sz="2100" b="1" dirty="0"/>
              <a:t>Deep learning for </a:t>
            </a:r>
            <a:r>
              <a:rPr lang="en-US" sz="2100" b="1" dirty="0" err="1"/>
              <a:t>spatio</a:t>
            </a:r>
            <a:r>
              <a:rPr lang="en-US" sz="2100" b="1" dirty="0"/>
              <a:t>-temporal (ST) prediction</a:t>
            </a:r>
            <a:endParaRPr dirty="0"/>
          </a:p>
          <a:p>
            <a:pPr marL="150876" lvl="1" indent="0">
              <a:lnSpc>
                <a:spcPct val="90000"/>
              </a:lnSpc>
              <a:spcBef>
                <a:spcPts val="300"/>
              </a:spcBef>
              <a:spcAft>
                <a:spcPts val="0"/>
              </a:spcAft>
              <a:buSzPts val="2600"/>
              <a:buNone/>
            </a:pPr>
            <a:r>
              <a:rPr lang="en-US" sz="1950" dirty="0"/>
              <a:t>Recurrent neural networks (RNN)  </a:t>
            </a:r>
            <a:endParaRPr sz="1950" dirty="0"/>
          </a:p>
          <a:p>
            <a:pPr marL="150876" lvl="1" indent="0">
              <a:lnSpc>
                <a:spcPct val="90000"/>
              </a:lnSpc>
              <a:spcBef>
                <a:spcPts val="450"/>
              </a:spcBef>
              <a:spcAft>
                <a:spcPts val="0"/>
              </a:spcAft>
              <a:buSzPts val="2600"/>
              <a:buNone/>
            </a:pPr>
            <a:r>
              <a:rPr lang="en-US" sz="1950" dirty="0"/>
              <a:t>	-&gt; </a:t>
            </a:r>
            <a:r>
              <a:rPr lang="en-US" sz="1950" dirty="0">
                <a:solidFill>
                  <a:srgbClr val="0070C0"/>
                </a:solidFill>
              </a:rPr>
              <a:t>Model time series</a:t>
            </a:r>
            <a:endParaRPr dirty="0"/>
          </a:p>
          <a:p>
            <a:pPr marL="150876" lvl="1" indent="0">
              <a:lnSpc>
                <a:spcPct val="90000"/>
              </a:lnSpc>
              <a:spcBef>
                <a:spcPts val="450"/>
              </a:spcBef>
              <a:spcAft>
                <a:spcPts val="0"/>
              </a:spcAft>
              <a:buSzPts val="2600"/>
              <a:buNone/>
            </a:pPr>
            <a:r>
              <a:rPr lang="en-US" sz="1950" dirty="0"/>
              <a:t>Convolutional neural networks (CNN) </a:t>
            </a:r>
            <a:endParaRPr dirty="0"/>
          </a:p>
          <a:p>
            <a:pPr marL="150876" lvl="1" indent="0">
              <a:lnSpc>
                <a:spcPct val="90000"/>
              </a:lnSpc>
              <a:spcBef>
                <a:spcPts val="450"/>
              </a:spcBef>
              <a:spcAft>
                <a:spcPts val="0"/>
              </a:spcAft>
              <a:buSzPts val="2600"/>
              <a:buNone/>
            </a:pPr>
            <a:r>
              <a:rPr lang="en-US" sz="1950" dirty="0"/>
              <a:t> 	-&gt; </a:t>
            </a:r>
            <a:r>
              <a:rPr lang="en-US" sz="1950" dirty="0">
                <a:solidFill>
                  <a:srgbClr val="0070C0"/>
                </a:solidFill>
              </a:rPr>
              <a:t>Model spatial dependencies</a:t>
            </a:r>
            <a:endParaRPr dirty="0"/>
          </a:p>
          <a:p>
            <a:pPr marL="150876" lvl="1" indent="0">
              <a:lnSpc>
                <a:spcPct val="90000"/>
              </a:lnSpc>
              <a:spcBef>
                <a:spcPts val="450"/>
              </a:spcBef>
              <a:spcAft>
                <a:spcPts val="0"/>
              </a:spcAft>
              <a:buSzPts val="2600"/>
              <a:buNone/>
            </a:pPr>
            <a:r>
              <a:rPr lang="en-US" sz="1950" dirty="0" err="1"/>
              <a:t>Spatio</a:t>
            </a:r>
            <a:r>
              <a:rPr lang="en-US" sz="1950" dirty="0"/>
              <a:t>-temporal Neural Networks (STNN) </a:t>
            </a:r>
            <a:endParaRPr sz="1950" dirty="0">
              <a:solidFill>
                <a:srgbClr val="0070C0"/>
              </a:solidFill>
            </a:endParaRPr>
          </a:p>
          <a:p>
            <a:pPr marL="653550" lvl="5" indent="0">
              <a:lnSpc>
                <a:spcPct val="90000"/>
              </a:lnSpc>
              <a:spcBef>
                <a:spcPts val="450"/>
              </a:spcBef>
              <a:buSzPts val="2400"/>
              <a:buNone/>
            </a:pPr>
            <a:r>
              <a:rPr lang="en-US" sz="1800" i="1" dirty="0" err="1"/>
              <a:t>ConvLSTM</a:t>
            </a:r>
            <a:endParaRPr sz="1800" i="1" dirty="0"/>
          </a:p>
          <a:p>
            <a:pPr marL="653550" lvl="5" indent="0">
              <a:lnSpc>
                <a:spcPct val="90000"/>
              </a:lnSpc>
              <a:spcBef>
                <a:spcPts val="450"/>
              </a:spcBef>
              <a:buSzPts val="2400"/>
              <a:buNone/>
            </a:pPr>
            <a:r>
              <a:rPr lang="en-US" sz="1800" i="1" dirty="0"/>
              <a:t>3D CNN</a:t>
            </a:r>
            <a:endParaRPr dirty="0"/>
          </a:p>
          <a:p>
            <a:pPr marL="653550" lvl="5" indent="0">
              <a:lnSpc>
                <a:spcPct val="90000"/>
              </a:lnSpc>
              <a:spcBef>
                <a:spcPts val="450"/>
              </a:spcBef>
              <a:buSzPts val="2400"/>
              <a:buNone/>
            </a:pPr>
            <a:r>
              <a:rPr lang="en-US" sz="1800" dirty="0"/>
              <a:t>-&gt; </a:t>
            </a:r>
            <a:r>
              <a:rPr lang="en-US" sz="1950" dirty="0">
                <a:solidFill>
                  <a:srgbClr val="0070C0"/>
                </a:solidFill>
              </a:rPr>
              <a:t>Model </a:t>
            </a:r>
            <a:r>
              <a:rPr lang="en-US" sz="1950" dirty="0" err="1">
                <a:solidFill>
                  <a:srgbClr val="0070C0"/>
                </a:solidFill>
              </a:rPr>
              <a:t>spatio</a:t>
            </a:r>
            <a:r>
              <a:rPr lang="en-US" sz="1950" dirty="0">
                <a:solidFill>
                  <a:srgbClr val="0070C0"/>
                </a:solidFill>
              </a:rPr>
              <a:t>-temporal dependencies</a:t>
            </a:r>
            <a:endParaRPr sz="1950" i="1" dirty="0"/>
          </a:p>
        </p:txBody>
      </p:sp>
      <p:sp>
        <p:nvSpPr>
          <p:cNvPr id="255" name="Google Shape;255;p32"/>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a:t>
            </a:r>
            <a:endParaRPr/>
          </a:p>
        </p:txBody>
      </p:sp>
    </p:spTree>
    <p:extLst>
      <p:ext uri="{BB962C8B-B14F-4D97-AF65-F5344CB8AC3E}">
        <p14:creationId xmlns:p14="http://schemas.microsoft.com/office/powerpoint/2010/main" val="1781353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 RNN-based ST models </a:t>
            </a:r>
            <a:endParaRPr/>
          </a:p>
        </p:txBody>
      </p:sp>
      <p:pic>
        <p:nvPicPr>
          <p:cNvPr id="262" name="Google Shape;262;p33"/>
          <p:cNvPicPr preferRelativeResize="0"/>
          <p:nvPr/>
        </p:nvPicPr>
        <p:blipFill rotWithShape="1">
          <a:blip r:embed="rId3">
            <a:alphaModFix/>
          </a:blip>
          <a:srcRect/>
          <a:stretch/>
        </p:blipFill>
        <p:spPr>
          <a:xfrm>
            <a:off x="428624" y="2464441"/>
            <a:ext cx="3022550" cy="2154503"/>
          </a:xfrm>
          <a:prstGeom prst="rect">
            <a:avLst/>
          </a:prstGeom>
          <a:noFill/>
          <a:ln>
            <a:noFill/>
          </a:ln>
        </p:spPr>
      </p:pic>
      <p:sp>
        <p:nvSpPr>
          <p:cNvPr id="263" name="Google Shape;263;p33"/>
          <p:cNvSpPr/>
          <p:nvPr/>
        </p:nvSpPr>
        <p:spPr>
          <a:xfrm>
            <a:off x="428624" y="4768986"/>
            <a:ext cx="3022550" cy="623248"/>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Spatial distribution of the road segments used in predictions</a:t>
            </a:r>
            <a:endParaRPr>
              <a:solidFill>
                <a:schemeClr val="dk1"/>
              </a:solidFill>
              <a:latin typeface="Calibri"/>
              <a:ea typeface="Calibri"/>
              <a:cs typeface="Calibri"/>
              <a:sym typeface="Calibri"/>
            </a:endParaRPr>
          </a:p>
        </p:txBody>
      </p:sp>
      <p:pic>
        <p:nvPicPr>
          <p:cNvPr id="264" name="Google Shape;264;p33"/>
          <p:cNvPicPr preferRelativeResize="0"/>
          <p:nvPr/>
        </p:nvPicPr>
        <p:blipFill rotWithShape="1">
          <a:blip r:embed="rId4">
            <a:alphaModFix/>
          </a:blip>
          <a:srcRect/>
          <a:stretch/>
        </p:blipFill>
        <p:spPr>
          <a:xfrm>
            <a:off x="3829829" y="2574781"/>
            <a:ext cx="4983517" cy="2154503"/>
          </a:xfrm>
          <a:prstGeom prst="rect">
            <a:avLst/>
          </a:prstGeom>
          <a:noFill/>
          <a:ln>
            <a:noFill/>
          </a:ln>
        </p:spPr>
      </p:pic>
      <p:sp>
        <p:nvSpPr>
          <p:cNvPr id="265" name="Google Shape;265;p33"/>
          <p:cNvSpPr/>
          <p:nvPr/>
        </p:nvSpPr>
        <p:spPr>
          <a:xfrm>
            <a:off x="428624" y="1914806"/>
            <a:ext cx="2868141"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 Traffic speed prediction</a:t>
            </a:r>
            <a:endParaRPr b="1">
              <a:solidFill>
                <a:schemeClr val="dk1"/>
              </a:solidFill>
              <a:latin typeface="Calibri"/>
              <a:ea typeface="Calibri"/>
              <a:cs typeface="Calibri"/>
              <a:sym typeface="Calibri"/>
            </a:endParaRPr>
          </a:p>
        </p:txBody>
      </p:sp>
      <p:sp>
        <p:nvSpPr>
          <p:cNvPr id="266" name="Google Shape;266;p33"/>
          <p:cNvSpPr/>
          <p:nvPr/>
        </p:nvSpPr>
        <p:spPr>
          <a:xfrm>
            <a:off x="3700699" y="3932338"/>
            <a:ext cx="2620888" cy="477611"/>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67" name="Google Shape;267;p33"/>
          <p:cNvSpPr/>
          <p:nvPr/>
        </p:nvSpPr>
        <p:spPr>
          <a:xfrm>
            <a:off x="6466114" y="2543824"/>
            <a:ext cx="2347232" cy="477611"/>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68" name="Google Shape;268;p33"/>
          <p:cNvSpPr txBox="1"/>
          <p:nvPr/>
        </p:nvSpPr>
        <p:spPr>
          <a:xfrm>
            <a:off x="3701440" y="4999818"/>
            <a:ext cx="4635500" cy="346249"/>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Input sequence traffic speed </a:t>
            </a:r>
            <a:r>
              <a:rPr lang="en-US">
                <a:solidFill>
                  <a:schemeClr val="dk1"/>
                </a:solidFill>
                <a:latin typeface="Arial"/>
                <a:ea typeface="Arial"/>
                <a:cs typeface="Arial"/>
                <a:sym typeface="Arial"/>
              </a:rPr>
              <a:t>{v1 , v2 , . . . , vt }</a:t>
            </a:r>
            <a:endParaRPr>
              <a:solidFill>
                <a:schemeClr val="dk1"/>
              </a:solidFill>
              <a:latin typeface="Calibri"/>
              <a:ea typeface="Calibri"/>
              <a:cs typeface="Calibri"/>
              <a:sym typeface="Calibri"/>
            </a:endParaRPr>
          </a:p>
        </p:txBody>
      </p:sp>
      <p:sp>
        <p:nvSpPr>
          <p:cNvPr id="269" name="Google Shape;269;p33"/>
          <p:cNvSpPr txBox="1"/>
          <p:nvPr/>
        </p:nvSpPr>
        <p:spPr>
          <a:xfrm>
            <a:off x="5569080" y="2134952"/>
            <a:ext cx="3574921" cy="346249"/>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Predictions:  {vt+1 , vt+2 ,. . . , vt+t’  }</a:t>
            </a:r>
            <a:endParaRPr sz="1350"/>
          </a:p>
        </p:txBody>
      </p:sp>
      <p:sp>
        <p:nvSpPr>
          <p:cNvPr id="270" name="Google Shape;270;p33"/>
          <p:cNvSpPr txBox="1"/>
          <p:nvPr/>
        </p:nvSpPr>
        <p:spPr>
          <a:xfrm>
            <a:off x="7459033" y="5612770"/>
            <a:ext cx="1354313"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(Liao et al., 2018)</a:t>
            </a:r>
            <a:endParaRPr sz="1350">
              <a:solidFill>
                <a:schemeClr val="dk1"/>
              </a:solidFill>
              <a:latin typeface="Calibri"/>
              <a:ea typeface="Calibri"/>
              <a:cs typeface="Calibri"/>
              <a:sym typeface="Calibri"/>
            </a:endParaRPr>
          </a:p>
        </p:txBody>
      </p:sp>
      <p:sp>
        <p:nvSpPr>
          <p:cNvPr id="271" name="Google Shape;271;p33"/>
          <p:cNvSpPr/>
          <p:nvPr/>
        </p:nvSpPr>
        <p:spPr>
          <a:xfrm>
            <a:off x="3829829" y="2640463"/>
            <a:ext cx="726840" cy="651407"/>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Spatial</a:t>
            </a:r>
            <a:endParaRPr sz="1350"/>
          </a:p>
          <a:p>
            <a:pPr algn="ctr"/>
            <a:r>
              <a:rPr lang="en-US" sz="1350">
                <a:solidFill>
                  <a:schemeClr val="lt1"/>
                </a:solidFill>
                <a:latin typeface="Calibri"/>
                <a:ea typeface="Calibri"/>
                <a:cs typeface="Calibri"/>
                <a:sym typeface="Calibri"/>
              </a:rPr>
              <a:t>Relation (v1)</a:t>
            </a:r>
            <a:endParaRPr sz="1350">
              <a:solidFill>
                <a:schemeClr val="lt1"/>
              </a:solidFill>
              <a:latin typeface="Calibri"/>
              <a:ea typeface="Calibri"/>
              <a:cs typeface="Calibri"/>
              <a:sym typeface="Calibri"/>
            </a:endParaRPr>
          </a:p>
        </p:txBody>
      </p:sp>
      <p:cxnSp>
        <p:nvCxnSpPr>
          <p:cNvPr id="272" name="Google Shape;272;p33"/>
          <p:cNvCxnSpPr/>
          <p:nvPr/>
        </p:nvCxnSpPr>
        <p:spPr>
          <a:xfrm>
            <a:off x="4209915" y="3311700"/>
            <a:ext cx="0" cy="229992"/>
          </a:xfrm>
          <a:prstGeom prst="straightConnector1">
            <a:avLst/>
          </a:prstGeom>
          <a:noFill/>
          <a:ln w="12700" cap="flat" cmpd="sng">
            <a:solidFill>
              <a:schemeClr val="accent1"/>
            </a:solidFill>
            <a:prstDash val="solid"/>
            <a:round/>
            <a:headEnd type="none" w="sm" len="sm"/>
            <a:tailEnd type="triangle" w="med" len="med"/>
          </a:ln>
        </p:spPr>
      </p:cxnSp>
      <p:sp>
        <p:nvSpPr>
          <p:cNvPr id="273" name="Google Shape;273;p33"/>
          <p:cNvSpPr txBox="1"/>
          <p:nvPr/>
        </p:nvSpPr>
        <p:spPr>
          <a:xfrm flipH="1">
            <a:off x="3580304" y="3285405"/>
            <a:ext cx="734190"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concat</a:t>
            </a:r>
            <a:endParaRPr sz="1350">
              <a:solidFill>
                <a:schemeClr val="dk1"/>
              </a:solidFill>
              <a:latin typeface="Calibri"/>
              <a:ea typeface="Calibri"/>
              <a:cs typeface="Calibri"/>
              <a:sym typeface="Calibri"/>
            </a:endParaRPr>
          </a:p>
        </p:txBody>
      </p:sp>
      <p:sp>
        <p:nvSpPr>
          <p:cNvPr id="274" name="Google Shape;274;p33"/>
          <p:cNvSpPr/>
          <p:nvPr/>
        </p:nvSpPr>
        <p:spPr>
          <a:xfrm>
            <a:off x="4693148" y="2640463"/>
            <a:ext cx="726840" cy="651407"/>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Spatial</a:t>
            </a:r>
            <a:endParaRPr sz="1350"/>
          </a:p>
          <a:p>
            <a:pPr algn="ctr"/>
            <a:r>
              <a:rPr lang="en-US" sz="1350">
                <a:solidFill>
                  <a:schemeClr val="lt1"/>
                </a:solidFill>
                <a:latin typeface="Calibri"/>
                <a:ea typeface="Calibri"/>
                <a:cs typeface="Calibri"/>
                <a:sym typeface="Calibri"/>
              </a:rPr>
              <a:t>Relation (v2)</a:t>
            </a:r>
            <a:endParaRPr sz="1350">
              <a:solidFill>
                <a:schemeClr val="lt1"/>
              </a:solidFill>
              <a:latin typeface="Calibri"/>
              <a:ea typeface="Calibri"/>
              <a:cs typeface="Calibri"/>
              <a:sym typeface="Calibri"/>
            </a:endParaRPr>
          </a:p>
        </p:txBody>
      </p:sp>
      <p:sp>
        <p:nvSpPr>
          <p:cNvPr id="275" name="Google Shape;275;p33"/>
          <p:cNvSpPr txBox="1"/>
          <p:nvPr/>
        </p:nvSpPr>
        <p:spPr>
          <a:xfrm flipH="1">
            <a:off x="4273916" y="3278618"/>
            <a:ext cx="734190"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concat</a:t>
            </a:r>
            <a:endParaRPr sz="1350">
              <a:solidFill>
                <a:schemeClr val="dk1"/>
              </a:solidFill>
              <a:latin typeface="Calibri"/>
              <a:ea typeface="Calibri"/>
              <a:cs typeface="Calibri"/>
              <a:sym typeface="Calibri"/>
            </a:endParaRPr>
          </a:p>
        </p:txBody>
      </p:sp>
      <p:sp>
        <p:nvSpPr>
          <p:cNvPr id="276" name="Google Shape;276;p33"/>
          <p:cNvSpPr txBox="1"/>
          <p:nvPr/>
        </p:nvSpPr>
        <p:spPr>
          <a:xfrm flipH="1">
            <a:off x="5208861" y="3263053"/>
            <a:ext cx="734190"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concat</a:t>
            </a:r>
            <a:endParaRPr sz="1350">
              <a:solidFill>
                <a:schemeClr val="dk1"/>
              </a:solidFill>
              <a:latin typeface="Calibri"/>
              <a:ea typeface="Calibri"/>
              <a:cs typeface="Calibri"/>
              <a:sym typeface="Calibri"/>
            </a:endParaRPr>
          </a:p>
        </p:txBody>
      </p:sp>
      <p:cxnSp>
        <p:nvCxnSpPr>
          <p:cNvPr id="277" name="Google Shape;277;p33"/>
          <p:cNvCxnSpPr>
            <a:stCxn id="274" idx="2"/>
          </p:cNvCxnSpPr>
          <p:nvPr/>
        </p:nvCxnSpPr>
        <p:spPr>
          <a:xfrm>
            <a:off x="5056568" y="3291870"/>
            <a:ext cx="0" cy="313650"/>
          </a:xfrm>
          <a:prstGeom prst="straightConnector1">
            <a:avLst/>
          </a:prstGeom>
          <a:noFill/>
          <a:ln w="12700" cap="flat" cmpd="sng">
            <a:solidFill>
              <a:schemeClr val="accent1"/>
            </a:solidFill>
            <a:prstDash val="solid"/>
            <a:round/>
            <a:headEnd type="none" w="sm" len="sm"/>
            <a:tailEnd type="triangle" w="med" len="med"/>
          </a:ln>
        </p:spPr>
      </p:cxnSp>
      <p:sp>
        <p:nvSpPr>
          <p:cNvPr id="278" name="Google Shape;278;p33"/>
          <p:cNvSpPr/>
          <p:nvPr/>
        </p:nvSpPr>
        <p:spPr>
          <a:xfrm>
            <a:off x="5553422" y="2640463"/>
            <a:ext cx="726840" cy="651407"/>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Spatial</a:t>
            </a:r>
            <a:endParaRPr sz="1350"/>
          </a:p>
          <a:p>
            <a:pPr algn="ctr"/>
            <a:r>
              <a:rPr lang="en-US" sz="1350">
                <a:solidFill>
                  <a:schemeClr val="lt1"/>
                </a:solidFill>
                <a:latin typeface="Calibri"/>
                <a:ea typeface="Calibri"/>
                <a:cs typeface="Calibri"/>
                <a:sym typeface="Calibri"/>
              </a:rPr>
              <a:t>Relation (vt)</a:t>
            </a:r>
            <a:endParaRPr sz="1350">
              <a:solidFill>
                <a:schemeClr val="lt1"/>
              </a:solidFill>
              <a:latin typeface="Calibri"/>
              <a:ea typeface="Calibri"/>
              <a:cs typeface="Calibri"/>
              <a:sym typeface="Calibri"/>
            </a:endParaRPr>
          </a:p>
        </p:txBody>
      </p:sp>
      <p:cxnSp>
        <p:nvCxnSpPr>
          <p:cNvPr id="279" name="Google Shape;279;p33"/>
          <p:cNvCxnSpPr/>
          <p:nvPr/>
        </p:nvCxnSpPr>
        <p:spPr>
          <a:xfrm>
            <a:off x="5906111" y="3315354"/>
            <a:ext cx="0" cy="313608"/>
          </a:xfrm>
          <a:prstGeom prst="straightConnector1">
            <a:avLst/>
          </a:prstGeom>
          <a:noFill/>
          <a:ln w="12700" cap="flat" cmpd="sng">
            <a:solidFill>
              <a:schemeClr val="accent1"/>
            </a:solidFill>
            <a:prstDash val="solid"/>
            <a:round/>
            <a:headEnd type="none" w="sm" len="sm"/>
            <a:tailEnd type="triangle" w="med" len="med"/>
          </a:ln>
        </p:spPr>
      </p:cxnSp>
    </p:spTree>
    <p:extLst>
      <p:ext uri="{BB962C8B-B14F-4D97-AF65-F5344CB8AC3E}">
        <p14:creationId xmlns:p14="http://schemas.microsoft.com/office/powerpoint/2010/main" val="211926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 CNN-based ST models </a:t>
            </a:r>
            <a:endParaRPr/>
          </a:p>
        </p:txBody>
      </p:sp>
      <p:pic>
        <p:nvPicPr>
          <p:cNvPr id="286" name="Google Shape;286;p34"/>
          <p:cNvPicPr preferRelativeResize="0"/>
          <p:nvPr/>
        </p:nvPicPr>
        <p:blipFill rotWithShape="1">
          <a:blip r:embed="rId3">
            <a:alphaModFix/>
          </a:blip>
          <a:srcRect/>
          <a:stretch/>
        </p:blipFill>
        <p:spPr>
          <a:xfrm>
            <a:off x="716963" y="2133969"/>
            <a:ext cx="1842541" cy="1141697"/>
          </a:xfrm>
          <a:prstGeom prst="rect">
            <a:avLst/>
          </a:prstGeom>
          <a:noFill/>
          <a:ln>
            <a:noFill/>
          </a:ln>
        </p:spPr>
      </p:pic>
      <p:pic>
        <p:nvPicPr>
          <p:cNvPr id="287" name="Google Shape;287;p34"/>
          <p:cNvPicPr preferRelativeResize="0"/>
          <p:nvPr/>
        </p:nvPicPr>
        <p:blipFill rotWithShape="1">
          <a:blip r:embed="rId4">
            <a:alphaModFix/>
          </a:blip>
          <a:srcRect/>
          <a:stretch/>
        </p:blipFill>
        <p:spPr>
          <a:xfrm>
            <a:off x="862685" y="3740195"/>
            <a:ext cx="1933579" cy="1628598"/>
          </a:xfrm>
          <a:prstGeom prst="rect">
            <a:avLst/>
          </a:prstGeom>
          <a:noFill/>
          <a:ln>
            <a:noFill/>
          </a:ln>
        </p:spPr>
      </p:pic>
      <p:pic>
        <p:nvPicPr>
          <p:cNvPr id="288" name="Google Shape;288;p34"/>
          <p:cNvPicPr preferRelativeResize="0"/>
          <p:nvPr/>
        </p:nvPicPr>
        <p:blipFill rotWithShape="1">
          <a:blip r:embed="rId5">
            <a:alphaModFix/>
          </a:blip>
          <a:srcRect/>
          <a:stretch/>
        </p:blipFill>
        <p:spPr>
          <a:xfrm>
            <a:off x="4395144" y="2274541"/>
            <a:ext cx="3971617" cy="3267100"/>
          </a:xfrm>
          <a:prstGeom prst="rect">
            <a:avLst/>
          </a:prstGeom>
          <a:noFill/>
          <a:ln>
            <a:noFill/>
          </a:ln>
        </p:spPr>
      </p:pic>
      <p:sp>
        <p:nvSpPr>
          <p:cNvPr id="289" name="Google Shape;289;p34"/>
          <p:cNvSpPr/>
          <p:nvPr/>
        </p:nvSpPr>
        <p:spPr>
          <a:xfrm>
            <a:off x="822961" y="3217420"/>
            <a:ext cx="190908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Calibri"/>
                <a:ea typeface="Calibri"/>
                <a:cs typeface="Calibri"/>
                <a:sym typeface="Calibri"/>
              </a:rPr>
              <a:t>Inflow and outflow</a:t>
            </a:r>
            <a:endParaRPr sz="1500">
              <a:solidFill>
                <a:schemeClr val="dk1"/>
              </a:solidFill>
              <a:latin typeface="Calibri"/>
              <a:ea typeface="Calibri"/>
              <a:cs typeface="Calibri"/>
              <a:sym typeface="Calibri"/>
            </a:endParaRPr>
          </a:p>
        </p:txBody>
      </p:sp>
      <p:sp>
        <p:nvSpPr>
          <p:cNvPr id="290" name="Google Shape;290;p34"/>
          <p:cNvSpPr/>
          <p:nvPr/>
        </p:nvSpPr>
        <p:spPr>
          <a:xfrm>
            <a:off x="1109113" y="5318846"/>
            <a:ext cx="190908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Calibri"/>
                <a:ea typeface="Calibri"/>
                <a:cs typeface="Calibri"/>
                <a:sym typeface="Calibri"/>
              </a:rPr>
              <a:t>Inflow matrix</a:t>
            </a:r>
            <a:endParaRPr sz="1500">
              <a:solidFill>
                <a:schemeClr val="dk1"/>
              </a:solidFill>
              <a:latin typeface="Calibri"/>
              <a:ea typeface="Calibri"/>
              <a:cs typeface="Calibri"/>
              <a:sym typeface="Calibri"/>
            </a:endParaRPr>
          </a:p>
        </p:txBody>
      </p:sp>
      <p:sp>
        <p:nvSpPr>
          <p:cNvPr id="291" name="Google Shape;291;p34"/>
          <p:cNvSpPr/>
          <p:nvPr/>
        </p:nvSpPr>
        <p:spPr>
          <a:xfrm>
            <a:off x="716963" y="1819856"/>
            <a:ext cx="3699571"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Predicting citywide crowd flows</a:t>
            </a:r>
            <a:endParaRPr b="1">
              <a:solidFill>
                <a:schemeClr val="dk1"/>
              </a:solidFill>
              <a:latin typeface="Calibri"/>
              <a:ea typeface="Calibri"/>
              <a:cs typeface="Calibri"/>
              <a:sym typeface="Calibri"/>
            </a:endParaRPr>
          </a:p>
        </p:txBody>
      </p:sp>
      <p:sp>
        <p:nvSpPr>
          <p:cNvPr id="292" name="Google Shape;292;p34"/>
          <p:cNvSpPr/>
          <p:nvPr/>
        </p:nvSpPr>
        <p:spPr>
          <a:xfrm>
            <a:off x="5305488" y="2274541"/>
            <a:ext cx="2948605" cy="864782"/>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93" name="Google Shape;293;p34"/>
          <p:cNvSpPr/>
          <p:nvPr/>
        </p:nvSpPr>
        <p:spPr>
          <a:xfrm flipH="1">
            <a:off x="1572383" y="3494853"/>
            <a:ext cx="410242" cy="267991"/>
          </a:xfrm>
          <a:prstGeom prst="down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cxnSp>
        <p:nvCxnSpPr>
          <p:cNvPr id="294" name="Google Shape;294;p34"/>
          <p:cNvCxnSpPr>
            <a:stCxn id="287" idx="3"/>
          </p:cNvCxnSpPr>
          <p:nvPr/>
        </p:nvCxnSpPr>
        <p:spPr>
          <a:xfrm rot="10800000" flipH="1">
            <a:off x="2796263" y="2890169"/>
            <a:ext cx="2509200" cy="1664325"/>
          </a:xfrm>
          <a:prstGeom prst="straightConnector1">
            <a:avLst/>
          </a:prstGeom>
          <a:noFill/>
          <a:ln w="12700" cap="flat" cmpd="sng">
            <a:solidFill>
              <a:srgbClr val="FF0000"/>
            </a:solidFill>
            <a:prstDash val="solid"/>
            <a:round/>
            <a:headEnd type="none" w="sm" len="sm"/>
            <a:tailEnd type="triangle" w="med" len="med"/>
          </a:ln>
        </p:spPr>
      </p:cxnSp>
      <p:sp>
        <p:nvSpPr>
          <p:cNvPr id="295" name="Google Shape;295;p34"/>
          <p:cNvSpPr txBox="1"/>
          <p:nvPr/>
        </p:nvSpPr>
        <p:spPr>
          <a:xfrm>
            <a:off x="7352353" y="5650077"/>
            <a:ext cx="1494977"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(Zhang et al., 2018)</a:t>
            </a:r>
            <a:endParaRPr sz="1350">
              <a:solidFill>
                <a:schemeClr val="dk1"/>
              </a:solidFill>
              <a:latin typeface="Calibri"/>
              <a:ea typeface="Calibri"/>
              <a:cs typeface="Calibri"/>
              <a:sym typeface="Calibri"/>
            </a:endParaRPr>
          </a:p>
        </p:txBody>
      </p:sp>
      <p:sp>
        <p:nvSpPr>
          <p:cNvPr id="296" name="Google Shape;296;p34"/>
          <p:cNvSpPr/>
          <p:nvPr/>
        </p:nvSpPr>
        <p:spPr>
          <a:xfrm>
            <a:off x="6119127" y="4937760"/>
            <a:ext cx="1119940" cy="262890"/>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634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724525" y="917144"/>
            <a:ext cx="7903611"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3600"/>
            </a:pPr>
            <a:r>
              <a:rPr lang="en-US" sz="2700" b="1" dirty="0"/>
              <a:t>Urban Data Science: </a:t>
            </a:r>
            <a:r>
              <a:rPr lang="en-US" sz="2700" b="1" dirty="0" err="1"/>
              <a:t>Spatio</a:t>
            </a:r>
            <a:r>
              <a:rPr lang="en-US" sz="2700" b="1" dirty="0"/>
              <a:t>-temporal Neural Network </a:t>
            </a:r>
            <a:endParaRPr sz="2700" dirty="0"/>
          </a:p>
        </p:txBody>
      </p:sp>
      <p:pic>
        <p:nvPicPr>
          <p:cNvPr id="303" name="Google Shape;303;p35"/>
          <p:cNvPicPr preferRelativeResize="0"/>
          <p:nvPr/>
        </p:nvPicPr>
        <p:blipFill rotWithShape="1">
          <a:blip r:embed="rId3">
            <a:alphaModFix/>
          </a:blip>
          <a:srcRect r="4985"/>
          <a:stretch/>
        </p:blipFill>
        <p:spPr>
          <a:xfrm>
            <a:off x="395671" y="1995480"/>
            <a:ext cx="3956240" cy="3612437"/>
          </a:xfrm>
          <a:prstGeom prst="rect">
            <a:avLst/>
          </a:prstGeom>
          <a:noFill/>
          <a:ln>
            <a:noFill/>
          </a:ln>
        </p:spPr>
      </p:pic>
      <p:sp>
        <p:nvSpPr>
          <p:cNvPr id="304" name="Google Shape;304;p35"/>
          <p:cNvSpPr/>
          <p:nvPr/>
        </p:nvSpPr>
        <p:spPr>
          <a:xfrm>
            <a:off x="303580" y="1790549"/>
            <a:ext cx="1343156"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ConvLSTM</a:t>
            </a:r>
            <a:endParaRPr b="1">
              <a:solidFill>
                <a:schemeClr val="dk1"/>
              </a:solidFill>
              <a:latin typeface="Calibri"/>
              <a:ea typeface="Calibri"/>
              <a:cs typeface="Calibri"/>
              <a:sym typeface="Calibri"/>
            </a:endParaRPr>
          </a:p>
        </p:txBody>
      </p:sp>
      <p:sp>
        <p:nvSpPr>
          <p:cNvPr id="305" name="Google Shape;305;p35"/>
          <p:cNvSpPr/>
          <p:nvPr/>
        </p:nvSpPr>
        <p:spPr>
          <a:xfrm>
            <a:off x="605006" y="3186487"/>
            <a:ext cx="1779064" cy="477611"/>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06" name="Google Shape;306;p35"/>
          <p:cNvSpPr txBox="1"/>
          <p:nvPr/>
        </p:nvSpPr>
        <p:spPr>
          <a:xfrm>
            <a:off x="2615422" y="5650077"/>
            <a:ext cx="1409039"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(Yuan et al., 2018)</a:t>
            </a:r>
            <a:endParaRPr sz="1350">
              <a:solidFill>
                <a:schemeClr val="dk1"/>
              </a:solidFill>
              <a:latin typeface="Calibri"/>
              <a:ea typeface="Calibri"/>
              <a:cs typeface="Calibri"/>
              <a:sym typeface="Calibri"/>
            </a:endParaRPr>
          </a:p>
        </p:txBody>
      </p:sp>
      <p:sp>
        <p:nvSpPr>
          <p:cNvPr id="307" name="Google Shape;307;p35"/>
          <p:cNvSpPr/>
          <p:nvPr/>
        </p:nvSpPr>
        <p:spPr>
          <a:xfrm>
            <a:off x="2462284" y="3202597"/>
            <a:ext cx="1715317" cy="477611"/>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08" name="Google Shape;308;p35"/>
          <p:cNvSpPr/>
          <p:nvPr/>
        </p:nvSpPr>
        <p:spPr>
          <a:xfrm>
            <a:off x="4736054" y="1790548"/>
            <a:ext cx="999312"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3D CNN</a:t>
            </a:r>
            <a:endParaRPr b="1">
              <a:solidFill>
                <a:schemeClr val="dk1"/>
              </a:solidFill>
              <a:latin typeface="Calibri"/>
              <a:ea typeface="Calibri"/>
              <a:cs typeface="Calibri"/>
              <a:sym typeface="Calibri"/>
            </a:endParaRPr>
          </a:p>
        </p:txBody>
      </p:sp>
      <p:pic>
        <p:nvPicPr>
          <p:cNvPr id="309" name="Google Shape;309;p35"/>
          <p:cNvPicPr preferRelativeResize="0"/>
          <p:nvPr/>
        </p:nvPicPr>
        <p:blipFill rotWithShape="1">
          <a:blip r:embed="rId4">
            <a:alphaModFix/>
          </a:blip>
          <a:srcRect/>
          <a:stretch/>
        </p:blipFill>
        <p:spPr>
          <a:xfrm>
            <a:off x="4747587" y="2991731"/>
            <a:ext cx="3924991" cy="1234588"/>
          </a:xfrm>
          <a:prstGeom prst="rect">
            <a:avLst/>
          </a:prstGeom>
          <a:noFill/>
          <a:ln>
            <a:noFill/>
          </a:ln>
        </p:spPr>
      </p:pic>
      <p:sp>
        <p:nvSpPr>
          <p:cNvPr id="310" name="Google Shape;310;p35"/>
          <p:cNvSpPr/>
          <p:nvPr/>
        </p:nvSpPr>
        <p:spPr>
          <a:xfrm>
            <a:off x="4921623" y="4482909"/>
            <a:ext cx="3576917" cy="623248"/>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Illustration of perception region of different convolution operations.</a:t>
            </a:r>
            <a:endParaRPr>
              <a:solidFill>
                <a:schemeClr val="dk1"/>
              </a:solidFill>
              <a:latin typeface="Calibri"/>
              <a:ea typeface="Calibri"/>
              <a:cs typeface="Calibri"/>
              <a:sym typeface="Calibri"/>
            </a:endParaRPr>
          </a:p>
        </p:txBody>
      </p:sp>
      <p:sp>
        <p:nvSpPr>
          <p:cNvPr id="311" name="Google Shape;311;p35"/>
          <p:cNvSpPr txBox="1"/>
          <p:nvPr/>
        </p:nvSpPr>
        <p:spPr>
          <a:xfrm>
            <a:off x="7310943" y="5663809"/>
            <a:ext cx="1415628"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(Shen et al., 2018)</a:t>
            </a:r>
            <a:endParaRPr sz="1350">
              <a:solidFill>
                <a:schemeClr val="dk1"/>
              </a:solidFill>
              <a:latin typeface="Calibri"/>
              <a:ea typeface="Calibri"/>
              <a:cs typeface="Calibri"/>
              <a:sym typeface="Calibri"/>
            </a:endParaRPr>
          </a:p>
        </p:txBody>
      </p:sp>
      <p:cxnSp>
        <p:nvCxnSpPr>
          <p:cNvPr id="312" name="Google Shape;312;p35"/>
          <p:cNvCxnSpPr/>
          <p:nvPr/>
        </p:nvCxnSpPr>
        <p:spPr>
          <a:xfrm>
            <a:off x="4504766" y="2136797"/>
            <a:ext cx="26025" cy="3319348"/>
          </a:xfrm>
          <a:prstGeom prst="straightConnector1">
            <a:avLst/>
          </a:prstGeom>
          <a:noFill/>
          <a:ln w="12700" cap="flat" cmpd="sng">
            <a:solidFill>
              <a:srgbClr val="BFBFBF"/>
            </a:solidFill>
            <a:prstDash val="solid"/>
            <a:round/>
            <a:headEnd type="none" w="sm" len="sm"/>
            <a:tailEnd type="none" w="sm" len="sm"/>
          </a:ln>
        </p:spPr>
      </p:cxnSp>
      <p:sp>
        <p:nvSpPr>
          <p:cNvPr id="313" name="Google Shape;313;p35"/>
          <p:cNvSpPr txBox="1"/>
          <p:nvPr/>
        </p:nvSpPr>
        <p:spPr>
          <a:xfrm>
            <a:off x="5893611" y="2374941"/>
            <a:ext cx="1337947" cy="300083"/>
          </a:xfrm>
          <a:prstGeom prst="rect">
            <a:avLst/>
          </a:prstGeom>
          <a:noFill/>
          <a:ln>
            <a:noFill/>
          </a:ln>
        </p:spPr>
        <p:txBody>
          <a:bodyPr spcFirstLastPara="1" wrap="square" lIns="68569" tIns="34275" rIns="68569" bIns="34275" anchor="t" anchorCtr="0">
            <a:noAutofit/>
          </a:bodyPr>
          <a:lstStyle/>
          <a:p>
            <a:r>
              <a:rPr lang="en-US" sz="1500">
                <a:solidFill>
                  <a:srgbClr val="FF0000"/>
                </a:solidFill>
                <a:latin typeface="Calibri"/>
                <a:ea typeface="Calibri"/>
                <a:cs typeface="Calibri"/>
                <a:sym typeface="Calibri"/>
              </a:rPr>
              <a:t>2D convolution</a:t>
            </a:r>
            <a:endParaRPr sz="1500">
              <a:solidFill>
                <a:srgbClr val="FF0000"/>
              </a:solidFill>
              <a:latin typeface="Calibri"/>
              <a:ea typeface="Calibri"/>
              <a:cs typeface="Calibri"/>
              <a:sym typeface="Calibri"/>
            </a:endParaRPr>
          </a:p>
        </p:txBody>
      </p:sp>
      <p:sp>
        <p:nvSpPr>
          <p:cNvPr id="314" name="Google Shape;314;p35"/>
          <p:cNvSpPr txBox="1"/>
          <p:nvPr/>
        </p:nvSpPr>
        <p:spPr>
          <a:xfrm>
            <a:off x="7248018" y="2383253"/>
            <a:ext cx="1337947" cy="300083"/>
          </a:xfrm>
          <a:prstGeom prst="rect">
            <a:avLst/>
          </a:prstGeom>
          <a:noFill/>
          <a:ln>
            <a:noFill/>
          </a:ln>
        </p:spPr>
        <p:txBody>
          <a:bodyPr spcFirstLastPara="1" wrap="square" lIns="68569" tIns="34275" rIns="68569" bIns="34275" anchor="t" anchorCtr="0">
            <a:noAutofit/>
          </a:bodyPr>
          <a:lstStyle/>
          <a:p>
            <a:r>
              <a:rPr lang="en-US" sz="1500">
                <a:solidFill>
                  <a:srgbClr val="FF0000"/>
                </a:solidFill>
                <a:latin typeface="Calibri"/>
                <a:ea typeface="Calibri"/>
                <a:cs typeface="Calibri"/>
                <a:sym typeface="Calibri"/>
              </a:rPr>
              <a:t>3D convolution</a:t>
            </a:r>
            <a:endParaRPr sz="1500">
              <a:solidFill>
                <a:srgbClr val="FF0000"/>
              </a:solidFill>
              <a:latin typeface="Calibri"/>
              <a:ea typeface="Calibri"/>
              <a:cs typeface="Calibri"/>
              <a:sym typeface="Calibri"/>
            </a:endParaRPr>
          </a:p>
        </p:txBody>
      </p:sp>
      <p:cxnSp>
        <p:nvCxnSpPr>
          <p:cNvPr id="315" name="Google Shape;315;p35"/>
          <p:cNvCxnSpPr/>
          <p:nvPr/>
        </p:nvCxnSpPr>
        <p:spPr>
          <a:xfrm rot="10800000">
            <a:off x="6562585" y="2645482"/>
            <a:ext cx="395657" cy="476562"/>
          </a:xfrm>
          <a:prstGeom prst="straightConnector1">
            <a:avLst/>
          </a:prstGeom>
          <a:noFill/>
          <a:ln w="12700" cap="flat" cmpd="sng">
            <a:solidFill>
              <a:schemeClr val="accent1"/>
            </a:solidFill>
            <a:prstDash val="solid"/>
            <a:round/>
            <a:headEnd type="none" w="sm" len="sm"/>
            <a:tailEnd type="triangle" w="med" len="med"/>
          </a:ln>
        </p:spPr>
      </p:cxnSp>
      <p:cxnSp>
        <p:nvCxnSpPr>
          <p:cNvPr id="316" name="Google Shape;316;p35"/>
          <p:cNvCxnSpPr/>
          <p:nvPr/>
        </p:nvCxnSpPr>
        <p:spPr>
          <a:xfrm rot="10800000">
            <a:off x="7767161" y="2675024"/>
            <a:ext cx="408651" cy="527573"/>
          </a:xfrm>
          <a:prstGeom prst="straightConnector1">
            <a:avLst/>
          </a:prstGeom>
          <a:noFill/>
          <a:ln w="12700" cap="flat" cmpd="sng">
            <a:solidFill>
              <a:schemeClr val="accent1"/>
            </a:solidFill>
            <a:prstDash val="solid"/>
            <a:round/>
            <a:headEnd type="none" w="sm" len="sm"/>
            <a:tailEnd type="triangle" w="med" len="med"/>
          </a:ln>
        </p:spPr>
      </p:cxnSp>
      <p:sp>
        <p:nvSpPr>
          <p:cNvPr id="317" name="Google Shape;317;p35"/>
          <p:cNvSpPr txBox="1"/>
          <p:nvPr/>
        </p:nvSpPr>
        <p:spPr>
          <a:xfrm>
            <a:off x="4608726" y="2381611"/>
            <a:ext cx="1337947" cy="300083"/>
          </a:xfrm>
          <a:prstGeom prst="rect">
            <a:avLst/>
          </a:prstGeom>
          <a:noFill/>
          <a:ln>
            <a:noFill/>
          </a:ln>
        </p:spPr>
        <p:txBody>
          <a:bodyPr spcFirstLastPara="1" wrap="square" lIns="68569" tIns="34275" rIns="68569" bIns="34275" anchor="t" anchorCtr="0">
            <a:noAutofit/>
          </a:bodyPr>
          <a:lstStyle/>
          <a:p>
            <a:r>
              <a:rPr lang="en-US" sz="1500">
                <a:solidFill>
                  <a:srgbClr val="FF0000"/>
                </a:solidFill>
                <a:latin typeface="Calibri"/>
                <a:ea typeface="Calibri"/>
                <a:cs typeface="Calibri"/>
                <a:sym typeface="Calibri"/>
              </a:rPr>
              <a:t>1D convolution</a:t>
            </a:r>
            <a:endParaRPr sz="1500">
              <a:solidFill>
                <a:srgbClr val="FF0000"/>
              </a:solidFill>
              <a:latin typeface="Calibri"/>
              <a:ea typeface="Calibri"/>
              <a:cs typeface="Calibri"/>
              <a:sym typeface="Calibri"/>
            </a:endParaRPr>
          </a:p>
        </p:txBody>
      </p:sp>
      <p:cxnSp>
        <p:nvCxnSpPr>
          <p:cNvPr id="318" name="Google Shape;318;p35"/>
          <p:cNvCxnSpPr>
            <a:endCxn id="317" idx="2"/>
          </p:cNvCxnSpPr>
          <p:nvPr/>
        </p:nvCxnSpPr>
        <p:spPr>
          <a:xfrm rot="10800000">
            <a:off x="5277699" y="2681693"/>
            <a:ext cx="87525" cy="623250"/>
          </a:xfrm>
          <a:prstGeom prst="straightConnector1">
            <a:avLst/>
          </a:prstGeom>
          <a:noFill/>
          <a:ln w="12700" cap="flat" cmpd="sng">
            <a:solidFill>
              <a:schemeClr val="accent1"/>
            </a:solidFill>
            <a:prstDash val="solid"/>
            <a:round/>
            <a:headEnd type="none" w="sm" len="sm"/>
            <a:tailEnd type="triangle" w="med" len="med"/>
          </a:ln>
        </p:spPr>
      </p:cxnSp>
    </p:spTree>
    <p:extLst>
      <p:ext uri="{BB962C8B-B14F-4D97-AF65-F5344CB8AC3E}">
        <p14:creationId xmlns:p14="http://schemas.microsoft.com/office/powerpoint/2010/main" val="35565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9209</TotalTime>
  <Words>3044</Words>
  <Application>Microsoft Macintosh PowerPoint</Application>
  <PresentationFormat>On-screen Show (4:3)</PresentationFormat>
  <Paragraphs>791</Paragraphs>
  <Slides>33</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Encode Sans Normal Black</vt:lpstr>
      <vt:lpstr>Frutiger 55 Roman</vt:lpstr>
      <vt:lpstr>Lucida Grande</vt:lpstr>
      <vt:lpstr>Open Sans</vt:lpstr>
      <vt:lpstr>Times New Roman</vt:lpstr>
      <vt:lpstr>Uni Sans</vt:lpstr>
      <vt:lpstr>1_Office Theme</vt:lpstr>
      <vt:lpstr>Neural Methods for Urban Analytics</vt:lpstr>
      <vt:lpstr>Machine learning applications in urban mobility</vt:lpstr>
      <vt:lpstr>Mobility services may discriminate against certain demographic groups</vt:lpstr>
      <vt:lpstr>PowerPoint Presentation</vt:lpstr>
      <vt:lpstr>Urban Data Science</vt:lpstr>
      <vt:lpstr>Urban Data Science</vt:lpstr>
      <vt:lpstr>Urban Data Science: RNN-based ST models </vt:lpstr>
      <vt:lpstr>Urban Data Science: CNN-based ST models </vt:lpstr>
      <vt:lpstr>Urban Data Science: Spatio-temporal Neural Network </vt:lpstr>
      <vt:lpstr>Urban Data Science: Spatio-temporal Neural Network </vt:lpstr>
      <vt:lpstr>PowerPoint Presentation</vt:lpstr>
      <vt:lpstr>Urban Data Science: Spatio-temporal Neural Network </vt:lpstr>
      <vt:lpstr>Urban Data Science: Summary of Methods</vt:lpstr>
      <vt:lpstr>Urban Data Science: Future Research</vt:lpstr>
      <vt:lpstr>PowerPoint Presentation</vt:lpstr>
      <vt:lpstr>PowerPoint Presentation</vt:lpstr>
      <vt:lpstr>Aggregated to census tract level/city level</vt:lpstr>
      <vt:lpstr>PowerPoint Presentation</vt:lpstr>
      <vt:lpstr>Evaluating Equity</vt:lpstr>
      <vt:lpstr>Equity - Downtown </vt:lpstr>
      <vt:lpstr>Equity- downtown </vt:lpstr>
      <vt:lpstr>Equity – U-district </vt:lpstr>
      <vt:lpstr>Equity – U-district </vt:lpstr>
      <vt:lpstr>Equity – exclude downtown and U-district</vt:lpstr>
      <vt:lpstr>Bikeshare Equity</vt:lpstr>
      <vt:lpstr>Baselines - no auxiliary features</vt:lpstr>
      <vt:lpstr>PowerPoint Presentation</vt:lpstr>
      <vt:lpstr>ConvLSTM model</vt:lpstr>
      <vt:lpstr>Spatiotemporal encoding-forecasting model</vt:lpstr>
      <vt:lpstr>Encoding-forecasting ConvLSTM network</vt:lpstr>
      <vt:lpstr>Baselines - ConvLSTM https://arxiv.org/abs/1506.04214 https://www.tensorflow.org/api_docs/python/tf/contrib/rnn/ConvLSTMCell   Used features: [Native American Percentage, no car household, age over 65, population, poverty perc] </vt:lpstr>
      <vt:lpstr>Baselines </vt:lpstr>
      <vt:lpstr>FairST: Adding Fairness to 3dCNNs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INFX 575 Understanding How Neural Networks See</dc:title>
  <dc:creator>guerzhoy</dc:creator>
  <cp:lastModifiedBy>Bill Howe</cp:lastModifiedBy>
  <cp:revision>164</cp:revision>
  <dcterms:created xsi:type="dcterms:W3CDTF">2016-01-12T09:29:57Z</dcterms:created>
  <dcterms:modified xsi:type="dcterms:W3CDTF">2019-07-14T08:55:50Z</dcterms:modified>
</cp:coreProperties>
</file>